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33" autoAdjust="0"/>
  </p:normalViewPr>
  <p:slideViewPr>
    <p:cSldViewPr snapToGrid="0">
      <p:cViewPr varScale="1">
        <p:scale>
          <a:sx n="82" d="100"/>
          <a:sy n="82" d="100"/>
        </p:scale>
        <p:origin x="13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01D6D3A-1793-43A2-A208-2CE6AC8F5554}"/>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40F10231-3317-4F6E-AD5B-20FE4BE2E8FA}"/>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C8560F13-5EFA-4CDD-AF86-5CB9A4B4683A}"/>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8DD8C79F-2B73-4E46-BEE9-300AB58DC566}"/>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36F0C1-0010-4C53-99E3-111288E9C71C}" type="slidenum">
              <a:t>‹#›</a:t>
            </a:fld>
            <a:endParaRPr lang="et-EE"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2689727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36E9742-9DF7-4B3E-8832-1C96DFDF8A15}"/>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F6831E26-8F59-4874-8645-771032F7CC2E}"/>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C83BBB99-305D-4774-9307-749A463A3345}"/>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2D030448-DE84-4CA9-B264-25EFBAE3D247}"/>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D91F4DE3-27A7-4C32-9C72-FB9694ABB1BD}"/>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9DABEFF-A6D2-4089-B82E-2336263EFE07}"/>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4572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AF6F5A05-DC5C-44DC-82CC-6E1C0460164E}" type="slidenum">
              <a:t>‹#›</a:t>
            </a:fld>
            <a:endParaRPr lang="et-EE"/>
          </a:p>
        </p:txBody>
      </p:sp>
    </p:spTree>
    <p:extLst>
      <p:ext uri="{BB962C8B-B14F-4D97-AF65-F5344CB8AC3E}">
        <p14:creationId xmlns:p14="http://schemas.microsoft.com/office/powerpoint/2010/main" val="845895181"/>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F61DF700-7079-4139-95AD-6D29DE86915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47B0CFF-B263-43A7-BA59-DCC4E2C36EB7}"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BBA9077-9F85-4E0F-BA07-7E7448A46B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29AEF38-D0A0-43EF-8738-CA03D9AF0289}"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CEB9F51-9915-406C-B4BB-756CC26EF50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55C740-B50D-4ED0-9BCB-EF207B9F1DBC}"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B67B5C7-E9A5-47F1-8621-DF8FD637FF1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F2865F4-7BAE-4B8B-8227-38613C3F624A}" type="slidenum">
              <a:t>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12FC8E6-19F6-4BCE-A0D6-5695AEF50AA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CCA7DEE5-0938-495C-A0B4-5BBFE8A93500}"/>
              </a:ext>
            </a:extLst>
          </p:cNvPr>
          <p:cNvSpPr txBox="1">
            <a:spLocks noGrp="1"/>
          </p:cNvSpPr>
          <p:nvPr>
            <p:ph type="body" sz="quarter" idx="1"/>
          </p:nvPr>
        </p:nvSpPr>
        <p:spPr/>
        <p:txBody>
          <a:bodyPr/>
          <a:lstStyle/>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Töö EPPOga detsentraliseeritud tasandil –</a:t>
            </a: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koolitusmaterjalid prokuröridele ja eeluurimiskohtunikele</a:t>
            </a:r>
            <a:endParaRPr lang="et-EE" sz="1800" dirty="0">
              <a:effectLst/>
              <a:latin typeface="Times New Roman" panose="02020603050405020304" pitchFamily="18" charset="0"/>
              <a:ea typeface="Times New Roman" panose="02020603050405020304" pitchFamily="18" charset="0"/>
            </a:endParaRP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 </a:t>
            </a:r>
            <a:endParaRPr lang="et-EE" sz="1800" dirty="0">
              <a:effectLst/>
              <a:latin typeface="Times New Roman" panose="02020603050405020304" pitchFamily="18" charset="0"/>
              <a:ea typeface="Times New Roman" panose="02020603050405020304" pitchFamily="18" charset="0"/>
            </a:endParaRPr>
          </a:p>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Kaasrahastatakse Euroopa Liidu õigusprogrammi 2014-2020 vahenditest</a:t>
            </a:r>
            <a:endParaRPr lang="et-EE" sz="1800" dirty="0">
              <a:effectLst/>
              <a:latin typeface="Times New Roman" panose="02020603050405020304" pitchFamily="18" charset="0"/>
              <a:ea typeface="Times New Roman" panose="02020603050405020304" pitchFamily="18" charset="0"/>
            </a:endParaRPr>
          </a:p>
          <a:p>
            <a:endParaRPr lang="hu-HU" dirty="0"/>
          </a:p>
        </p:txBody>
      </p:sp>
    </p:spTree>
    <p:extLst>
      <p:ext uri="{BB962C8B-B14F-4D97-AF65-F5344CB8AC3E}">
        <p14:creationId xmlns:p14="http://schemas.microsoft.com/office/powerpoint/2010/main" val="536880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F5AC3979-17E9-4CBD-A74B-95AA32C7874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66823C0-47A2-476F-9D2A-05D87568EF4E}"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2F1C5EA-B40E-4B03-BF6B-B3B4E199DBC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DF7C94-333C-48D7-91FA-1F072D4A2183}"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2AC5A48-D258-48AF-8DC3-BF5E99A5269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44F3D6-9EA6-4FC5-928A-E048290B1A29}"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EAB1CF4B-6F11-4250-B069-631267F6E5F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FBD0C4B-3883-48F0-8F9D-C5AAE492EE90}" type="slidenum">
              <a:t>10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17530E50-03EE-42BC-839F-16DA586BBD9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9A8E3FB8-14C1-4A05-92D0-0DA4E10BD205}"/>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457159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ABACB70-D50B-42DE-8742-9E52F3C5781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10AB21B-912D-4D28-A458-9CF915F578E2}"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DB9E022-D455-4A2B-8CC7-0FDECB169AE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2F29363-D57F-4BC6-B75B-94B13B469874}"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5C9B0D9-C838-4877-A9E2-EDA95743E8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4D8F81-F834-452F-B4F1-9F85E2A39335}"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496A7FD6-36F7-4EB7-AE71-F01AD32A8A2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7A9D15C-F5DF-44E7-9A35-B571A4250F98}" type="slidenum">
              <a:t>11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D0DD1A5-5A05-4F3D-9756-5191A264F91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DEAEF47-7D26-4678-80B4-9835996B67F4}"/>
              </a:ext>
            </a:extLst>
          </p:cNvPr>
          <p:cNvSpPr txBox="1">
            <a:spLocks noGrp="1"/>
          </p:cNvSpPr>
          <p:nvPr>
            <p:ph type="body" sz="quarter" idx="1"/>
          </p:nvPr>
        </p:nvSpPr>
        <p:spPr/>
        <p:txBody>
          <a:bodyPr/>
          <a:lstStyle/>
          <a:p>
            <a:pPr lvl="0"/>
            <a:r>
              <a:rPr lang="et-EE"/>
              <a:t>Käimasolevate menetluste mõju</a:t>
            </a:r>
          </a:p>
        </p:txBody>
      </p:sp>
    </p:spTree>
    <p:extLst>
      <p:ext uri="{BB962C8B-B14F-4D97-AF65-F5344CB8AC3E}">
        <p14:creationId xmlns:p14="http://schemas.microsoft.com/office/powerpoint/2010/main" val="1218121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EFBC9BE-3BA1-447A-B050-AB2F3CFA1F1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A039D8C-F987-4944-9A52-5A468F7015ED}"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E8AAD38-85C8-401C-84A4-48EA3A81DC3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9E49288-E084-43F5-8847-65F84EC849E7}"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8F983B5-866B-4E77-843C-66666866D00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9C8364D-A1B7-499C-AB9B-6E1422677B82}"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365E869-ABD0-4F52-8575-E23E0ECCBF2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B693542-90E8-459E-9AB9-EF97FECE64A2}" type="slidenum">
              <a:t>12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1662970-026A-4991-B1CD-96F926A1EA1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49672D3C-6A96-48DD-872E-27B76EC76BE5}"/>
              </a:ext>
            </a:extLst>
          </p:cNvPr>
          <p:cNvSpPr txBox="1">
            <a:spLocks noGrp="1"/>
          </p:cNvSpPr>
          <p:nvPr>
            <p:ph type="body" sz="quarter" idx="1"/>
          </p:nvPr>
        </p:nvSpPr>
        <p:spPr/>
        <p:txBody>
          <a:bodyPr/>
          <a:lstStyle/>
          <a:p>
            <a:pPr lvl="0"/>
            <a:r>
              <a:rPr lang="et-EE"/>
              <a:t>Mõttevahetus on alati oluline, et konfliktide vältimiseks parim otsus teha</a:t>
            </a:r>
          </a:p>
        </p:txBody>
      </p:sp>
    </p:spTree>
    <p:extLst>
      <p:ext uri="{BB962C8B-B14F-4D97-AF65-F5344CB8AC3E}">
        <p14:creationId xmlns:p14="http://schemas.microsoft.com/office/powerpoint/2010/main" val="4262509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9D6445A-061C-474E-9698-63C94D78A8A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D5AD144-1B49-457D-BBD1-8E3A47C51F95}"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2EC8703-C99C-4F3C-8887-AC606206D5C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854A5B6-2198-4A29-B333-A8A1617AEB04}"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B758444-7610-472D-809F-C7623E7CC8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402FF0A-29F3-4204-A8AE-6172CB2390FC}"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A0DFFDB3-75ED-4935-B9B7-6184CE2B98D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27CA72B-1913-4589-892F-F004AB1F08BA}" type="slidenum">
              <a:t>13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81D190F9-FFE8-49D1-81FE-A52BF81D277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0CFAD40-8C36-4542-8808-38AB91C47C78}"/>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468168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D451E85-A801-4063-94C6-E3183944215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97016A4-9A93-474F-9BB4-D58C4F7F89C8}"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3D5940F-AD90-4C05-9E98-C3766DA0B09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32B710-3B43-495C-90B4-75FDCE0B5F6E}"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78E9A87-3E65-4FB8-B3E8-21FC40091FF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11331B-9C15-400F-B60B-056775B2E450}"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0CAB1B0-2AFA-4DEA-8363-DA111C594E8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3BEA174-01A8-483C-B2ED-64ED7AB299B9}" type="slidenum">
              <a:t>14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C1FC13BF-9D9A-489D-BC76-25A69BC53F7A}"/>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BBDEFDA-A129-490D-B8D6-408B354676B1}"/>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969586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8A66741-8A63-4A47-B8D3-63AAC4C6A31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0A57C9-46F6-45FB-A1FD-70A0391FE0B5}" type="slidenum">
              <a:t>15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5C19405-B0B4-449A-9B2F-BD1B99E0CD4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3DEBEB6-BE45-4533-813A-42B693A39548}" type="slidenum">
              <a:t>15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7969853-56BB-46A6-9633-185A208418F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7E2E7BC-8CE2-4958-8140-6114C8B682FB}" type="slidenum">
              <a:t>15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3AA62935-7A52-413C-A9CC-AFCB1623BD1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DB57CA7-1DC2-4302-8649-C9E9EB059F0B}" type="slidenum">
              <a:t>15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6D6C7EDB-6B36-4BD2-BA62-265C33C00AA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AEAD89F7-0C1F-46BD-83DA-B378BBB638E5}"/>
              </a:ext>
            </a:extLst>
          </p:cNvPr>
          <p:cNvSpPr txBox="1">
            <a:spLocks noGrp="1"/>
          </p:cNvSpPr>
          <p:nvPr>
            <p:ph type="body" sz="quarter" idx="1"/>
          </p:nvPr>
        </p:nvSpPr>
        <p:spPr/>
        <p:txBody>
          <a:bodyPr/>
          <a:lstStyle/>
          <a:p>
            <a:pPr lvl="0"/>
            <a:r>
              <a:rPr lang="et-EE"/>
              <a:t>Operatiivkoostöö tähendab liikmesriigi asutuste kaasamist uurimisse; uurimismeetmetes osalemine on üks kõige asjakohasemaid küsimusi</a:t>
            </a:r>
          </a:p>
        </p:txBody>
      </p:sp>
    </p:spTree>
    <p:extLst>
      <p:ext uri="{BB962C8B-B14F-4D97-AF65-F5344CB8AC3E}">
        <p14:creationId xmlns:p14="http://schemas.microsoft.com/office/powerpoint/2010/main" val="2782178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6B787E4-788D-4375-85FB-7812099F560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ED3F14-78A0-4166-8CD2-AC81AFDB0183}" type="slidenum">
              <a:t>16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4483A25-E7A7-435A-9DD7-993121C16CA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42EBD42-AC63-4111-9132-37E946639FF5}" type="slidenum">
              <a:t>16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7F2CB8D-5495-4D5A-A15B-F97CBEE18AA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6DD8151-1851-4C6E-9DC3-72CF4A98C5FD}" type="slidenum">
              <a:t>16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ADFCFC87-FAC9-49AA-B2B7-87913C7A0F3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80B0CE1-912C-4CD3-A0FA-F9E6CAA50528}" type="slidenum">
              <a:t>16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11E66A87-8A95-45EF-B19A-91BB63AFEE8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FEA317B7-6B24-49B6-8D34-0C651FEF3E9E}"/>
              </a:ext>
            </a:extLst>
          </p:cNvPr>
          <p:cNvSpPr txBox="1">
            <a:spLocks noGrp="1"/>
          </p:cNvSpPr>
          <p:nvPr>
            <p:ph type="body" sz="quarter" idx="1"/>
          </p:nvPr>
        </p:nvSpPr>
        <p:spPr/>
        <p:txBody>
          <a:bodyPr/>
          <a:lstStyle/>
          <a:p>
            <a:pPr lvl="0"/>
            <a:r>
              <a:rPr lang="et-EE" dirty="0"/>
              <a:t>Liikmesriigi asutuste võimalus rakendada pakilisi meetmeid EPPO pädevuses olevate süüdistuste uurimisel, enne kui EPPO uurimist alustab, on veel üks näide operatiivkoostöö kohta</a:t>
            </a:r>
          </a:p>
        </p:txBody>
      </p:sp>
    </p:spTree>
    <p:extLst>
      <p:ext uri="{BB962C8B-B14F-4D97-AF65-F5344CB8AC3E}">
        <p14:creationId xmlns:p14="http://schemas.microsoft.com/office/powerpoint/2010/main" val="3793976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8B19F09-82B1-4DBE-B178-BA680760823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21BECF1-68AF-48D4-8061-28ABC033FBBF}" type="slidenum">
              <a:t>17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18A4C86-3781-4D83-8AB0-46F1E58C401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26E7496-7EF4-419D-8890-2464C2FF9B55}" type="slidenum">
              <a:t>17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5B0766A-AC57-42D4-A65B-9C9EE2D7FCF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F7BC3F-DF9D-4B37-B40B-B8FF588E7E93}" type="slidenum">
              <a:t>17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B5D7A8A3-44AC-4732-A0AE-38DBD293113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2EAA306-4A6B-4BD7-AF28-F807082EEDC0}" type="slidenum">
              <a:t>17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80247254-E8ED-4FBB-A71E-F9C17D62A1C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8244677D-AB38-4643-A9D7-6DA68DE8AB45}"/>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810415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8ADDDB0-CA14-45A2-AC85-38AE98420F7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524AE0A-92DA-4CC2-97E4-F868251689C2}" type="slidenum">
              <a:t>18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51C735B-B802-482C-A40A-3FA1D97B826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8C1AD01-1558-4ECC-A835-D674F98D3D1E}" type="slidenum">
              <a:t>18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12EE11C-022B-497E-810E-0639A72D627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C53FBAD-88D5-4F05-9B91-0E32EA3331BB}" type="slidenum">
              <a:t>18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6760A275-AA08-4AEB-99E7-54F61B31F8E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D2EFDD1-F921-4C1E-A24E-E48FE117A2D4}" type="slidenum">
              <a:t>18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ED1C07A0-7F69-42A5-96F3-CD21CEBAA89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75BAE26C-1C8D-47F2-9292-FC4F4D538E06}"/>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1761859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07C3657-6432-4BB9-AA5F-306860DD3FA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395C0D4-5C3F-46B7-9390-703D61C8EA87}" type="slidenum">
              <a:t>19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2C053F6-7C9C-4988-A73C-AD298769FB6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900C91-E11C-4B2A-B142-B637997FDD6F}" type="slidenum">
              <a:t>19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DCD2110-123D-4FD5-8A9B-C64149445A7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B6C3B74-E8D0-42BB-879B-FA7963B02306}" type="slidenum">
              <a:t>19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B553F88-B412-4F31-9E2B-EE336CB2E3A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529ECC1-FAC3-4F74-867F-675C5D01F70B}" type="slidenum">
              <a:t>19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92E2793-25C3-495F-BA6E-40EA8165E17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2B717F31-8EAC-43A3-9F66-C51ED9DB0852}"/>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120980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A9B7497-3749-453D-9B6C-C668B5FED7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783CB12-E1A7-43C8-96C7-7A1AD8ED7924}"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A04491A-B311-482E-BDCF-BC47317C8DF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01841D8-C515-40D9-B9B9-DFF83FBCA172}"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2F37623-2917-4F8F-9475-E3A608CFE38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7510868-B110-4D6D-A6F1-8B702E7BA024}"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E8D22D73-4987-4B48-9D48-1EEB21C9997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AC5722-5808-48B5-B446-AB87C18D7BF6}" type="slidenum">
              <a:t>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4CE130A-F59A-4E71-B482-C130E0519EF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A5A9CF0A-406D-405E-B6FC-E75F49851EC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936491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17F99F4-1EA1-4B41-A64A-C2102E1AB97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47FFF5E-189D-4522-B9D4-2AF20D505A71}" type="slidenum">
              <a:t>20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A17D576-B26D-411A-9AAA-F87A3732814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81BDE38-2F50-471A-BDB4-54DA86A83313}" type="slidenum">
              <a:t>20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0F011C2-1411-4F3B-8A88-2F7C8D24C45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3512A9-2E40-48A2-9D3A-BFA20EB3902E}" type="slidenum">
              <a:t>20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6D56CE38-ADC1-4CAB-A8CF-EF51FB9C769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89896F1-4663-45C1-9199-3F2798F44B87}" type="slidenum">
              <a:t>20</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EDD8DCF-5D13-4125-BECD-6598A83292C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99E62AC-992C-4B82-BF3B-E4E79A93D083}"/>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841705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FBC00BB-557F-4880-A516-DCA797D5ACB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8A3F96-73BA-49D0-BC1C-D6FC4614B19A}" type="slidenum">
              <a:t>21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D67A3F7-3532-435A-8D8B-A8E08A06194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6EA2E36-5839-43C2-964B-CF3C30160092}" type="slidenum">
              <a:t>21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D8E15AF-82CD-4614-B194-605C44847E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EB35817-9EFC-4764-95E7-0CD414571235}" type="slidenum">
              <a:t>21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EB89B8E-580D-4AE4-9F3F-C2C6578AA45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5D1E10D-D257-4A65-A7E2-4343FAE7F443}" type="slidenum">
              <a:t>21</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6C442D9-4006-4176-BCD1-E03A0E74E81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0C430E3-0D8E-4553-8C71-7449568D8379}"/>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541609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AE3FF842-6DE3-45EB-84A2-29DB0C420C4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6D3D921-17A6-40C7-B459-E21AAE8D2749}" type="slidenum">
              <a:t>22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CD3D23B-6053-49B4-A2B7-9E113A600C8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8A3DC1-309B-4188-AEF3-D7D7BC17B540}" type="slidenum">
              <a:t>22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C5E3004-EA75-483C-9193-CA5F67046F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6D1D42-9106-46BB-96B1-C1D2628062B7}" type="slidenum">
              <a:t>22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8359DE74-E158-4889-940B-A9A656C79B0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3B88B13-F2B0-42E7-B2F2-3DA2CB40D672}" type="slidenum">
              <a:t>22</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A795AFE-73CC-4395-8B28-97D440626D3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D38BE4D-6D28-40B5-A877-CC2BB8EC8540}"/>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2961862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FF265E9-E1EC-4F82-93BA-97FD12EA2DF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B8EE825-942F-4089-8A7C-FCBBDE727081}" type="slidenum">
              <a:t>23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52B319B-3EA4-4661-B4E6-E9776E7320F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E31E94B-1F9C-4AEE-B661-A37F9B12C172}" type="slidenum">
              <a:t>23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BD87C8A-0A05-4F8F-999F-BD619004C30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236F0BE-1B4A-4C07-BA18-79151FA403C0}" type="slidenum">
              <a:t>23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508B24B-1023-4D83-B741-64599213CFF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B8B720-6433-42F1-AEFD-5826083C92CE}" type="slidenum">
              <a:t>23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AFAC0953-CAAC-4B57-89B0-5B1C4F7626B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BF6FC2E4-4B94-4893-917C-234381AB88FE}"/>
              </a:ext>
            </a:extLst>
          </p:cNvPr>
          <p:cNvSpPr txBox="1">
            <a:spLocks noGrp="1"/>
          </p:cNvSpPr>
          <p:nvPr>
            <p:ph type="body" sz="quarter" idx="1"/>
          </p:nvPr>
        </p:nvSpPr>
        <p:spPr/>
        <p:txBody>
          <a:bodyPr/>
          <a:lstStyle/>
          <a:p>
            <a:endParaRPr lang="hu-HU" dirty="0"/>
          </a:p>
        </p:txBody>
      </p:sp>
    </p:spTree>
    <p:extLst>
      <p:ext uri="{BB962C8B-B14F-4D97-AF65-F5344CB8AC3E}">
        <p14:creationId xmlns:p14="http://schemas.microsoft.com/office/powerpoint/2010/main" val="2272925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DB004BB-E3D2-4135-BAA4-65E4A3203A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C2C2009-E400-4EE0-88B4-28F575A28FF7}"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66AA5C0-6C20-4E18-BB7D-30C701770AE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7F5515-8038-4F96-821F-E1BEC9E3E7F9}"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650A71C-DAAF-4827-B726-998C92124BC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281CDD0-1512-4BF0-A42C-5F62831C6A5A}"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EBB4B4F-269C-44CD-B100-7728CAE444D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058532F-84A6-419B-A522-999056948490}" type="slidenum">
              <a:t>3</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358E77CF-B4A2-4D32-9F67-151AD7D13AD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488ECEE-6518-4CF9-A955-98AA05964FC1}"/>
              </a:ext>
            </a:extLst>
          </p:cNvPr>
          <p:cNvSpPr txBox="1">
            <a:spLocks noGrp="1"/>
          </p:cNvSpPr>
          <p:nvPr>
            <p:ph type="body" sz="quarter" idx="1"/>
          </p:nvPr>
        </p:nvSpPr>
        <p:spPr/>
        <p:txBody>
          <a:bodyPr/>
          <a:lstStyle/>
          <a:p>
            <a:endParaRPr lang="hu-HU"/>
          </a:p>
        </p:txBody>
      </p:sp>
    </p:spTree>
    <p:extLst>
      <p:ext uri="{BB962C8B-B14F-4D97-AF65-F5344CB8AC3E}">
        <p14:creationId xmlns:p14="http://schemas.microsoft.com/office/powerpoint/2010/main" val="312775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4B8BFD5-ABB3-4728-A33A-F0A1E697CF0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BB800D3-B9E4-4965-838E-C7513843418C}"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E4E280F-DEA3-4A08-B7D1-E81ACD8724A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DE2B13-C97B-4FCE-801A-78B39DF239F0}"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54421C-A91F-482D-8BE7-6A04CB6D51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DDCC1B9-4018-4F21-93F1-D71716C37570}"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543EB24-8795-42FC-9E6F-7D2D542D65F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E79238-1E49-44DA-9D0C-727595FC3B04}" type="slidenum">
              <a:t>4</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96A40847-5216-4BA1-BCCF-93B90103139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FCD9B3B9-59FC-48AA-A2F8-62FF3782ABF3}"/>
              </a:ext>
            </a:extLst>
          </p:cNvPr>
          <p:cNvSpPr txBox="1">
            <a:spLocks noGrp="1"/>
          </p:cNvSpPr>
          <p:nvPr>
            <p:ph type="body" sz="quarter" idx="1"/>
          </p:nvPr>
        </p:nvSpPr>
        <p:spPr/>
        <p:txBody>
          <a:bodyPr/>
          <a:lstStyle/>
          <a:p>
            <a:pPr lvl="0"/>
            <a:r>
              <a:rPr lang="et-EE"/>
              <a:t>Varane staadium: liikmesriigi asutuste kohustused</a:t>
            </a:r>
          </a:p>
        </p:txBody>
      </p:sp>
    </p:spTree>
    <p:extLst>
      <p:ext uri="{BB962C8B-B14F-4D97-AF65-F5344CB8AC3E}">
        <p14:creationId xmlns:p14="http://schemas.microsoft.com/office/powerpoint/2010/main" val="944655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191A09E-120A-4550-ABEE-4755916996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0453DD6-BD55-416E-8C90-B369748C6C3D}"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A181F1C-1364-4C16-8ED3-D326F6E3D3A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A03F57F-CA3A-4ECF-B624-ACE3FD58A9FC}"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B1200C-2AD9-4B0B-B47D-A8A03B4B6DE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B4AD03D-89E1-4DBB-86E1-8AC2BBD48972}"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AD6E415-25F2-436E-A539-AE1E10A8ED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125A02B-783F-4B5B-AD48-FBE618E6C0DB}" type="slidenum">
              <a:t>5</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AF00BB88-EDF8-464E-81C9-C0990BE95FE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99BDC4A8-BC50-4ACE-9644-01773C95AE10}"/>
              </a:ext>
            </a:extLst>
          </p:cNvPr>
          <p:cNvSpPr txBox="1">
            <a:spLocks noGrp="1"/>
          </p:cNvSpPr>
          <p:nvPr>
            <p:ph type="body" sz="quarter" idx="1"/>
          </p:nvPr>
        </p:nvSpPr>
        <p:spPr/>
        <p:txBody>
          <a:bodyPr/>
          <a:lstStyle/>
          <a:p>
            <a:pPr lvl="0"/>
            <a:r>
              <a:rPr lang="et-EE"/>
              <a:t>Mõned näited väljendi „liikmesriigi asutused“ tähenduse kohta</a:t>
            </a:r>
          </a:p>
        </p:txBody>
      </p:sp>
    </p:spTree>
    <p:extLst>
      <p:ext uri="{BB962C8B-B14F-4D97-AF65-F5344CB8AC3E}">
        <p14:creationId xmlns:p14="http://schemas.microsoft.com/office/powerpoint/2010/main" val="253424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AE4E57CF-F969-4C1F-BDA0-BD47A6ECCBA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5CC47B-66CE-4F5E-968E-166E29A2C65B}"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9511D9E-CE03-4A1E-8385-6D08B75FB76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98F7DA7-F91A-4E42-9D6C-A15F91175747}"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EE9F59E-40B9-41D2-88D4-5548A2B914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0376525-BE5E-4D3F-8C77-27AD0335C3D6}"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66BEC9D-4086-4625-B0EB-28DE276263A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6B65F95-41F4-45D4-A465-5A652ED1CEAB}" type="slidenum">
              <a:t>6</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FC9143A-0EA3-49AD-884E-DE469BD9238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239310D7-0A4E-40A6-A2F8-9EE2C9C90C3A}"/>
              </a:ext>
            </a:extLst>
          </p:cNvPr>
          <p:cNvSpPr txBox="1">
            <a:spLocks noGrp="1"/>
          </p:cNvSpPr>
          <p:nvPr>
            <p:ph type="body" sz="quarter" idx="1"/>
          </p:nvPr>
        </p:nvSpPr>
        <p:spPr/>
        <p:txBody>
          <a:bodyPr/>
          <a:lstStyle/>
          <a:p>
            <a:pPr lvl="0"/>
            <a:r>
              <a:rPr lang="et-EE" dirty="0"/>
              <a:t>Sellisel juhul saab liikmesriigi asutus pärast riigisisese uurimise alustamist aru, et süüdistus ei ole EPPO pädevuses</a:t>
            </a:r>
          </a:p>
        </p:txBody>
      </p:sp>
    </p:spTree>
    <p:extLst>
      <p:ext uri="{BB962C8B-B14F-4D97-AF65-F5344CB8AC3E}">
        <p14:creationId xmlns:p14="http://schemas.microsoft.com/office/powerpoint/2010/main" val="2277554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4552C3B-CFD1-416F-9BFC-6D67D9EA173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98A688-A3EE-4179-AF06-76FE19BBB778}"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F8DDDE0-047A-4F84-8E70-5DA3296A3EA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0B72F7E-F7A3-4817-8684-5C136245ECCC}"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46F9FDA-70ED-41D1-8693-6F36AF9EBB9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E97AEA5-8941-4A51-8330-10817285E44B}"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C85D409-367E-4740-BC57-E25CE304856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1ADD4E5-8DDF-4339-903B-1176D324AFDD}" type="slidenum">
              <a:t>7</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FB57853E-672E-417B-9664-4445BD549A7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12DBE3A0-9BF8-4469-90A7-68B13C245272}"/>
              </a:ext>
            </a:extLst>
          </p:cNvPr>
          <p:cNvSpPr txBox="1">
            <a:spLocks noGrp="1"/>
          </p:cNvSpPr>
          <p:nvPr>
            <p:ph type="body" sz="quarter" idx="1"/>
          </p:nvPr>
        </p:nvSpPr>
        <p:spPr/>
        <p:txBody>
          <a:bodyPr/>
          <a:lstStyle/>
          <a:p>
            <a:pPr lvl="0"/>
            <a:r>
              <a:rPr lang="et-EE" dirty="0"/>
              <a:t>Sellisel juhul on koordineeriva liikmesriigi asutuse/EPPO eesmärk konfliktide vältimine</a:t>
            </a:r>
          </a:p>
        </p:txBody>
      </p:sp>
    </p:spTree>
    <p:extLst>
      <p:ext uri="{BB962C8B-B14F-4D97-AF65-F5344CB8AC3E}">
        <p14:creationId xmlns:p14="http://schemas.microsoft.com/office/powerpoint/2010/main" val="9026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1FBA109-9D93-43E1-9F78-A9C0966F699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160F124-7D75-41D9-A299-1DB19C2A2DAF}"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65B055E-6BE5-4C5F-B442-04697696C0B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47F93F8-07A6-4714-BA0C-E7B964187588}"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C697206-C04F-47A8-BFD8-F74EBD3616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A8AB31D-A3C2-493B-9E7B-60A031B80FAC}"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3E66CC3C-667A-441B-B8A5-46D2BE2DB05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B66CC09-1764-46F0-96F8-6666A5D7A873}" type="slidenum">
              <a:t>8</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B51E8F5F-E364-42F8-BEDD-9A3E7E56FB4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6FBA641-037A-493C-AA47-6A07F3B5F6D2}"/>
              </a:ext>
            </a:extLst>
          </p:cNvPr>
          <p:cNvSpPr txBox="1">
            <a:spLocks noGrp="1"/>
          </p:cNvSpPr>
          <p:nvPr>
            <p:ph type="body" sz="quarter" idx="1"/>
          </p:nvPr>
        </p:nvSpPr>
        <p:spPr/>
        <p:txBody>
          <a:bodyPr/>
          <a:lstStyle/>
          <a:p>
            <a:pPr lvl="0"/>
            <a:r>
              <a:rPr lang="et-EE" dirty="0"/>
              <a:t>Vastupidi: EPPO on teadlik, et süüdistused on liikmesriigi asutuse pädevuses</a:t>
            </a:r>
          </a:p>
        </p:txBody>
      </p:sp>
    </p:spTree>
    <p:extLst>
      <p:ext uri="{BB962C8B-B14F-4D97-AF65-F5344CB8AC3E}">
        <p14:creationId xmlns:p14="http://schemas.microsoft.com/office/powerpoint/2010/main" val="3714541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C6BCA28-0867-4DEB-8088-06C1A6551D2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D9C794B-C551-4804-B0BF-6A9C04C4EA24}"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464EF24-D1E6-46C5-BBE6-7B73EC28E77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6DC380-9800-4D8A-9268-1CA848DF572B}"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9D9D021-DBBA-4B2E-B791-1B836F5B3E6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A99E5C4-12C3-42B1-A279-2DEB2F4D49C5}"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C6D82DE8-3A9A-4C62-A96C-00F33DBF345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3A01EBC-4A8B-4A2A-8040-2D021B50001C}" type="slidenum">
              <a:t>9</a:t>
            </a:fld>
            <a:endParaRPr lang="et-EE"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8B649C1-7FFC-4824-B868-2B5C9A4FF3D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39F0C9B-AE5C-40A9-8C24-797CBCBC7E37}"/>
              </a:ext>
            </a:extLst>
          </p:cNvPr>
          <p:cNvSpPr txBox="1">
            <a:spLocks noGrp="1"/>
          </p:cNvSpPr>
          <p:nvPr>
            <p:ph type="body" sz="quarter" idx="1"/>
          </p:nvPr>
        </p:nvSpPr>
        <p:spPr/>
        <p:txBody>
          <a:bodyPr/>
          <a:lstStyle/>
          <a:p>
            <a:pPr lvl="0"/>
            <a:r>
              <a:rPr lang="et-EE"/>
              <a:t>Säte, mille eesmärk on konfliktide vältimine</a:t>
            </a:r>
          </a:p>
        </p:txBody>
      </p:sp>
    </p:spTree>
    <p:extLst>
      <p:ext uri="{BB962C8B-B14F-4D97-AF65-F5344CB8AC3E}">
        <p14:creationId xmlns:p14="http://schemas.microsoft.com/office/powerpoint/2010/main" val="3353824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E366-81FA-4893-8F2F-3AA9B000E9C4}"/>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E7AA365A-62CD-4257-B340-7683213BB0EF}"/>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14E20E9D-18FB-4870-973F-3356CDBA5E1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57ABE379-B631-438E-BC1B-3E86F21F0349}"/>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91F7B47F-0958-4338-9B95-DEB77BF14477}"/>
              </a:ext>
            </a:extLst>
          </p:cNvPr>
          <p:cNvSpPr txBox="1">
            <a:spLocks noGrp="1"/>
          </p:cNvSpPr>
          <p:nvPr>
            <p:ph type="sldNum" sz="quarter" idx="8"/>
          </p:nvPr>
        </p:nvSpPr>
        <p:spPr/>
        <p:txBody>
          <a:bodyPr/>
          <a:lstStyle>
            <a:lvl1pPr>
              <a:defRPr/>
            </a:lvl1pPr>
          </a:lstStyle>
          <a:p>
            <a:pPr lvl="0"/>
            <a:fld id="{E7C71701-B2FA-4330-8B3B-47BC27D1C476}" type="slidenum">
              <a:t>‹#›</a:t>
            </a:fld>
            <a:endParaRPr lang="it-IT"/>
          </a:p>
        </p:txBody>
      </p:sp>
    </p:spTree>
    <p:extLst>
      <p:ext uri="{BB962C8B-B14F-4D97-AF65-F5344CB8AC3E}">
        <p14:creationId xmlns:p14="http://schemas.microsoft.com/office/powerpoint/2010/main" val="173423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526D1-9205-4E07-A34D-EB339AB3B365}"/>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F650B405-801E-4AFD-A316-F9E3657D555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DA0AF5BB-7107-470E-A8FA-78F23CFD4402}"/>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48F4C585-A41E-4D44-9DD4-5318A77F6EB7}"/>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9BAB7D3-9D27-465B-8F23-B8C293953751}"/>
              </a:ext>
            </a:extLst>
          </p:cNvPr>
          <p:cNvSpPr txBox="1">
            <a:spLocks noGrp="1"/>
          </p:cNvSpPr>
          <p:nvPr>
            <p:ph type="sldNum" sz="quarter" idx="8"/>
          </p:nvPr>
        </p:nvSpPr>
        <p:spPr/>
        <p:txBody>
          <a:bodyPr/>
          <a:lstStyle>
            <a:lvl1pPr>
              <a:defRPr/>
            </a:lvl1pPr>
          </a:lstStyle>
          <a:p>
            <a:pPr lvl="0"/>
            <a:fld id="{ADB1046E-16BD-434B-B2B1-3ECD7A792D97}" type="slidenum">
              <a:t>‹#›</a:t>
            </a:fld>
            <a:endParaRPr lang="it-IT"/>
          </a:p>
        </p:txBody>
      </p:sp>
    </p:spTree>
    <p:extLst>
      <p:ext uri="{BB962C8B-B14F-4D97-AF65-F5344CB8AC3E}">
        <p14:creationId xmlns:p14="http://schemas.microsoft.com/office/powerpoint/2010/main" val="271785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422C8-AADB-4E8A-9DA9-897712F17E8D}"/>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AB5CC17A-E7FC-4B90-B198-2E5E4CE53590}"/>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2337B6CB-4CF5-4054-B629-89B6A4B53D6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95789C85-4F48-40C1-807B-67E1E0630FA1}"/>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446BD33A-64AD-4EB5-9C6C-74121ECB8023}"/>
              </a:ext>
            </a:extLst>
          </p:cNvPr>
          <p:cNvSpPr txBox="1">
            <a:spLocks noGrp="1"/>
          </p:cNvSpPr>
          <p:nvPr>
            <p:ph type="sldNum" sz="quarter" idx="8"/>
          </p:nvPr>
        </p:nvSpPr>
        <p:spPr/>
        <p:txBody>
          <a:bodyPr/>
          <a:lstStyle>
            <a:lvl1pPr>
              <a:defRPr/>
            </a:lvl1pPr>
          </a:lstStyle>
          <a:p>
            <a:pPr lvl="0"/>
            <a:fld id="{EF5B0ECB-229A-4899-A1D2-C45CCC0ADE67}" type="slidenum">
              <a:t>‹#›</a:t>
            </a:fld>
            <a:endParaRPr lang="it-IT"/>
          </a:p>
        </p:txBody>
      </p:sp>
    </p:spTree>
    <p:extLst>
      <p:ext uri="{BB962C8B-B14F-4D97-AF65-F5344CB8AC3E}">
        <p14:creationId xmlns:p14="http://schemas.microsoft.com/office/powerpoint/2010/main" val="151562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5013431-9C55-4AA2-864C-ACB010C9F06F}"/>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197B56B6-604B-4C42-AF26-D9FCE8FC409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B389186B-4082-4BD1-894B-6EE93D8984BE}"/>
              </a:ext>
            </a:extLst>
          </p:cNvPr>
          <p:cNvSpPr txBox="1">
            <a:spLocks noGrp="1"/>
          </p:cNvSpPr>
          <p:nvPr>
            <p:ph type="sldNum" sz="quarter" idx="8"/>
          </p:nvPr>
        </p:nvSpPr>
        <p:spPr/>
        <p:txBody>
          <a:bodyPr/>
          <a:lstStyle>
            <a:lvl1pPr>
              <a:defRPr/>
            </a:lvl1pPr>
          </a:lstStyle>
          <a:p>
            <a:pPr lvl="0"/>
            <a:fld id="{461FCA76-257D-4B10-9521-1C2932CB9F09}" type="slidenum">
              <a:t>‹#›</a:t>
            </a:fld>
            <a:endParaRPr lang="it-IT"/>
          </a:p>
        </p:txBody>
      </p:sp>
      <p:sp>
        <p:nvSpPr>
          <p:cNvPr id="5" name="Titolo 4">
            <a:extLst>
              <a:ext uri="{FF2B5EF4-FFF2-40B4-BE49-F238E27FC236}">
                <a16:creationId xmlns:a16="http://schemas.microsoft.com/office/drawing/2014/main" id="{37052A2D-A509-4DAF-AD16-7F491847DEB8}"/>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DCC46A57-D1C8-431C-B96C-92A109267F5F}"/>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82977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D4B8-14BF-4E4B-906E-DE95A7438EA2}"/>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0897B3B4-8E0B-4370-929B-E6370D94262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F27EC4E1-4E68-4DC6-856C-59B9D27FC5E6}"/>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10B16F4E-A24B-440B-9066-B0A769721347}"/>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BCFB9FF-203F-4FEA-9F0F-5C3206EA57F4}"/>
              </a:ext>
            </a:extLst>
          </p:cNvPr>
          <p:cNvSpPr txBox="1">
            <a:spLocks noGrp="1"/>
          </p:cNvSpPr>
          <p:nvPr>
            <p:ph type="sldNum" sz="quarter" idx="8"/>
          </p:nvPr>
        </p:nvSpPr>
        <p:spPr/>
        <p:txBody>
          <a:bodyPr/>
          <a:lstStyle>
            <a:lvl1pPr>
              <a:defRPr/>
            </a:lvl1pPr>
          </a:lstStyle>
          <a:p>
            <a:pPr lvl="0"/>
            <a:fld id="{34071FD2-6206-4B62-9766-72E2B8CFD33F}" type="slidenum">
              <a:t>‹#›</a:t>
            </a:fld>
            <a:endParaRPr lang="it-IT"/>
          </a:p>
        </p:txBody>
      </p:sp>
    </p:spTree>
    <p:extLst>
      <p:ext uri="{BB962C8B-B14F-4D97-AF65-F5344CB8AC3E}">
        <p14:creationId xmlns:p14="http://schemas.microsoft.com/office/powerpoint/2010/main" val="26228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6F6D-4277-4577-9D1F-CA0EF53D4157}"/>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60E0D149-BE86-4952-A0DF-99FEFB9C07C5}"/>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FE9016CE-4491-496E-B9C2-8CBC4F15760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7FF0ADB0-9A29-4775-B8B0-3FEF1C0CA459}"/>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771FEBD4-6974-4924-801D-5139AC4433A3}"/>
              </a:ext>
            </a:extLst>
          </p:cNvPr>
          <p:cNvSpPr txBox="1">
            <a:spLocks noGrp="1"/>
          </p:cNvSpPr>
          <p:nvPr>
            <p:ph type="sldNum" sz="quarter" idx="8"/>
          </p:nvPr>
        </p:nvSpPr>
        <p:spPr/>
        <p:txBody>
          <a:bodyPr/>
          <a:lstStyle>
            <a:lvl1pPr>
              <a:defRPr/>
            </a:lvl1pPr>
          </a:lstStyle>
          <a:p>
            <a:pPr lvl="0"/>
            <a:fld id="{3AFEA838-059B-4751-8C50-CEDC3C5F8D6F}" type="slidenum">
              <a:t>‹#›</a:t>
            </a:fld>
            <a:endParaRPr lang="it-IT"/>
          </a:p>
        </p:txBody>
      </p:sp>
    </p:spTree>
    <p:extLst>
      <p:ext uri="{BB962C8B-B14F-4D97-AF65-F5344CB8AC3E}">
        <p14:creationId xmlns:p14="http://schemas.microsoft.com/office/powerpoint/2010/main" val="118200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1E5B9-1623-400D-BAB4-11F68268E987}"/>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1C49A158-B347-4BC2-9CB2-B2650E190E8C}"/>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C8EE8B0D-0F34-4C37-9D8D-438B5B89DCB0}"/>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B9AB03B7-6D62-4761-A4AA-F4BE2190271F}"/>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61B257A4-5599-4827-8685-B5586A7ED64F}"/>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3FAF7C09-7607-43E9-ACED-BE6BAE1987D5}"/>
              </a:ext>
            </a:extLst>
          </p:cNvPr>
          <p:cNvSpPr txBox="1">
            <a:spLocks noGrp="1"/>
          </p:cNvSpPr>
          <p:nvPr>
            <p:ph type="sldNum" sz="quarter" idx="8"/>
          </p:nvPr>
        </p:nvSpPr>
        <p:spPr/>
        <p:txBody>
          <a:bodyPr/>
          <a:lstStyle>
            <a:lvl1pPr>
              <a:defRPr/>
            </a:lvl1pPr>
          </a:lstStyle>
          <a:p>
            <a:pPr lvl="0"/>
            <a:fld id="{02ECA8A3-2785-470F-A008-4A33EF84767D}" type="slidenum">
              <a:t>‹#›</a:t>
            </a:fld>
            <a:endParaRPr lang="it-IT"/>
          </a:p>
        </p:txBody>
      </p:sp>
    </p:spTree>
    <p:extLst>
      <p:ext uri="{BB962C8B-B14F-4D97-AF65-F5344CB8AC3E}">
        <p14:creationId xmlns:p14="http://schemas.microsoft.com/office/powerpoint/2010/main" val="316561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4A7-8033-4A0D-9590-3767EA2FEB3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9B4B9062-7857-478D-BE4E-53000515F4F9}"/>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6724F34D-7C01-42FB-A8C2-B5E5AD72E87F}"/>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178C5AC5-306B-4890-B806-61A7AFB638F1}"/>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996E95BE-C157-4698-A678-089F6A563C42}"/>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941723BB-1D7A-425E-A92E-A6C885E87F03}"/>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E554F363-784A-4FC1-95B7-5989C5C01CE0}"/>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F02C61E9-6B2B-4556-8863-90BD33B23F79}"/>
              </a:ext>
            </a:extLst>
          </p:cNvPr>
          <p:cNvSpPr txBox="1">
            <a:spLocks noGrp="1"/>
          </p:cNvSpPr>
          <p:nvPr>
            <p:ph type="sldNum" sz="quarter" idx="8"/>
          </p:nvPr>
        </p:nvSpPr>
        <p:spPr/>
        <p:txBody>
          <a:bodyPr/>
          <a:lstStyle>
            <a:lvl1pPr>
              <a:defRPr/>
            </a:lvl1pPr>
          </a:lstStyle>
          <a:p>
            <a:pPr lvl="0"/>
            <a:fld id="{AEB8117C-20CC-4C7C-B66E-F52D5CCFFD1C}" type="slidenum">
              <a:t>‹#›</a:t>
            </a:fld>
            <a:endParaRPr lang="it-IT"/>
          </a:p>
        </p:txBody>
      </p:sp>
    </p:spTree>
    <p:extLst>
      <p:ext uri="{BB962C8B-B14F-4D97-AF65-F5344CB8AC3E}">
        <p14:creationId xmlns:p14="http://schemas.microsoft.com/office/powerpoint/2010/main" val="3176100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540B-D957-4755-BA51-B0CBD6F3831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386A552B-C500-4EB4-8F1A-92A29DCC0B3C}"/>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62D2DE96-C224-4C75-841D-96274A235663}"/>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8BC609A8-58F9-4C9B-B42C-F5E730235155}"/>
              </a:ext>
            </a:extLst>
          </p:cNvPr>
          <p:cNvSpPr txBox="1">
            <a:spLocks noGrp="1"/>
          </p:cNvSpPr>
          <p:nvPr>
            <p:ph type="sldNum" sz="quarter" idx="8"/>
          </p:nvPr>
        </p:nvSpPr>
        <p:spPr/>
        <p:txBody>
          <a:bodyPr/>
          <a:lstStyle>
            <a:lvl1pPr>
              <a:defRPr/>
            </a:lvl1pPr>
          </a:lstStyle>
          <a:p>
            <a:pPr lvl="0"/>
            <a:fld id="{BE625FAD-7885-4FAD-A0F5-DB5F3968FFF8}" type="slidenum">
              <a:t>‹#›</a:t>
            </a:fld>
            <a:endParaRPr lang="it-IT"/>
          </a:p>
        </p:txBody>
      </p:sp>
    </p:spTree>
    <p:extLst>
      <p:ext uri="{BB962C8B-B14F-4D97-AF65-F5344CB8AC3E}">
        <p14:creationId xmlns:p14="http://schemas.microsoft.com/office/powerpoint/2010/main" val="91643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906041-9EA1-4E92-BE75-42F7D302B75C}"/>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0AC99251-2666-40DC-A6BB-8259B84A1B95}"/>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39A46EB5-0AAB-473A-A2DF-5DD6943C4C63}"/>
              </a:ext>
            </a:extLst>
          </p:cNvPr>
          <p:cNvSpPr txBox="1">
            <a:spLocks noGrp="1"/>
          </p:cNvSpPr>
          <p:nvPr>
            <p:ph type="sldNum" sz="quarter" idx="8"/>
          </p:nvPr>
        </p:nvSpPr>
        <p:spPr/>
        <p:txBody>
          <a:bodyPr/>
          <a:lstStyle>
            <a:lvl1pPr>
              <a:defRPr/>
            </a:lvl1pPr>
          </a:lstStyle>
          <a:p>
            <a:pPr lvl="0"/>
            <a:fld id="{88CDE070-E540-4DD6-9EC2-6E7A00E7A4F4}" type="slidenum">
              <a:t>‹#›</a:t>
            </a:fld>
            <a:endParaRPr lang="it-IT"/>
          </a:p>
        </p:txBody>
      </p:sp>
    </p:spTree>
    <p:extLst>
      <p:ext uri="{BB962C8B-B14F-4D97-AF65-F5344CB8AC3E}">
        <p14:creationId xmlns:p14="http://schemas.microsoft.com/office/powerpoint/2010/main" val="250916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85959-6703-4C02-801F-9D95EE8A86C8}"/>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7F083672-9613-47CC-813F-B031EA524A08}"/>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BFA56FF3-BD38-46E5-9391-6E672B2AEF64}"/>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6EE7AFDB-B69D-4C69-8C82-F62C3C8F811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46425589-B0C1-4DDA-800D-570279530DFA}"/>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D5A01562-BE35-4FF6-8E60-DE34C8E92590}"/>
              </a:ext>
            </a:extLst>
          </p:cNvPr>
          <p:cNvSpPr txBox="1">
            <a:spLocks noGrp="1"/>
          </p:cNvSpPr>
          <p:nvPr>
            <p:ph type="sldNum" sz="quarter" idx="8"/>
          </p:nvPr>
        </p:nvSpPr>
        <p:spPr/>
        <p:txBody>
          <a:bodyPr/>
          <a:lstStyle>
            <a:lvl1pPr>
              <a:defRPr/>
            </a:lvl1pPr>
          </a:lstStyle>
          <a:p>
            <a:pPr lvl="0"/>
            <a:fld id="{64E330AF-003B-47EB-A25F-F09BC603EC2A}" type="slidenum">
              <a:t>‹#›</a:t>
            </a:fld>
            <a:endParaRPr lang="it-IT"/>
          </a:p>
        </p:txBody>
      </p:sp>
    </p:spTree>
    <p:extLst>
      <p:ext uri="{BB962C8B-B14F-4D97-AF65-F5344CB8AC3E}">
        <p14:creationId xmlns:p14="http://schemas.microsoft.com/office/powerpoint/2010/main" val="244044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D768-91A8-43DD-B5AB-90924C4E660D}"/>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6D8EF5DE-B61F-4E8F-B6F1-8F8655135686}"/>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C5335B9D-2216-4582-9499-760693323975}"/>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E8C7816E-6E3A-4CCB-987C-2DC12EFFAE30}"/>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1F77205-64FF-47B8-B1C7-D722BA1348A2}"/>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79D748F0-0EDB-4174-AE3C-52C858D4F1F3}"/>
              </a:ext>
            </a:extLst>
          </p:cNvPr>
          <p:cNvSpPr txBox="1">
            <a:spLocks noGrp="1"/>
          </p:cNvSpPr>
          <p:nvPr>
            <p:ph type="sldNum" sz="quarter" idx="8"/>
          </p:nvPr>
        </p:nvSpPr>
        <p:spPr/>
        <p:txBody>
          <a:bodyPr/>
          <a:lstStyle>
            <a:lvl1pPr>
              <a:defRPr/>
            </a:lvl1pPr>
          </a:lstStyle>
          <a:p>
            <a:pPr lvl="0"/>
            <a:fld id="{35DE5768-233B-4CD4-A610-0F6CB9DB1AEE}" type="slidenum">
              <a:t>‹#›</a:t>
            </a:fld>
            <a:endParaRPr lang="it-IT"/>
          </a:p>
        </p:txBody>
      </p:sp>
    </p:spTree>
    <p:extLst>
      <p:ext uri="{BB962C8B-B14F-4D97-AF65-F5344CB8AC3E}">
        <p14:creationId xmlns:p14="http://schemas.microsoft.com/office/powerpoint/2010/main" val="349303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292DD-F877-4C5D-8FF9-A8DF27E604E3}"/>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56D08988-C6F7-4E43-811B-9245E7A6B74A}"/>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254E464F-1417-47AA-9624-A8BA09137F73}"/>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B279800F-5BB9-40EE-B6AC-077BB6E26CC3}"/>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14DB0421-3358-4738-B8F6-7DE8C0ED7CA4}"/>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B6B0254B-1D08-4670-8747-9813BB7B1A12}"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2FF8A6-3C18-4F1A-B816-9D2BC2AB9EB3}"/>
              </a:ext>
            </a:extLst>
          </p:cNvPr>
          <p:cNvSpPr txBox="1">
            <a:spLocks noGrp="1"/>
          </p:cNvSpPr>
          <p:nvPr>
            <p:ph type="title" idx="4294967295"/>
          </p:nvPr>
        </p:nvSpPr>
        <p:spPr>
          <a:xfrm>
            <a:off x="671297" y="1817113"/>
            <a:ext cx="10993163" cy="2250795"/>
          </a:xfrm>
        </p:spPr>
        <p:txBody>
          <a:bodyPr/>
          <a:lstStyle/>
          <a:p>
            <a:pPr lvl="0"/>
            <a:r>
              <a:rPr lang="et-EE"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mn-lt"/>
              </a:rPr>
              <a:t>Koostöö liikmesriigi asutustega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E88C76E-95D6-468B-ADA7-BE9AF4958167}"/>
              </a:ext>
            </a:extLst>
          </p:cNvPr>
          <p:cNvSpPr txBox="1">
            <a:spLocks noGrp="1"/>
          </p:cNvSpPr>
          <p:nvPr>
            <p:ph type="body" idx="4294967295"/>
          </p:nvPr>
        </p:nvSpPr>
        <p:spPr>
          <a:xfrm>
            <a:off x="671946" y="1994461"/>
            <a:ext cx="10921739" cy="4384081"/>
          </a:xfrm>
        </p:spPr>
        <p:txBody>
          <a:bodyPr/>
          <a:lstStyle/>
          <a:p>
            <a:pPr lvl="0" algn="just">
              <a:buNone/>
            </a:pPr>
            <a:r>
              <a:rPr lang="et-EE" dirty="0"/>
              <a:t>Tõendite üleandmine: administratiivsest etapist kohtuetapini</a:t>
            </a:r>
          </a:p>
          <a:p>
            <a:pPr lvl="0" algn="just">
              <a:buNone/>
            </a:pPr>
            <a:r>
              <a:rPr lang="et-EE" dirty="0"/>
              <a:t>Õigusalased probleemid – tõendite lubatavus</a:t>
            </a:r>
          </a:p>
          <a:p>
            <a:pPr lvl="0" algn="just">
              <a:buNone/>
            </a:pPr>
            <a:r>
              <a:rPr lang="et-EE" dirty="0"/>
              <a:t>Mõnes süsteemis, mille puhul administratiivmenetluses ilmneb põhjus arvata, et on pandud toime kriminaalkuritegu, peab see jätkuma kriminaalmenetluse reeglite alusel (Itaalia kriminaalkoodeks, art. 220 rakendusreeglite kohta)</a:t>
            </a:r>
          </a:p>
        </p:txBody>
      </p:sp>
      <p:sp>
        <p:nvSpPr>
          <p:cNvPr id="3" name="Titolo 1">
            <a:extLst>
              <a:ext uri="{FF2B5EF4-FFF2-40B4-BE49-F238E27FC236}">
                <a16:creationId xmlns:a16="http://schemas.microsoft.com/office/drawing/2014/main" id="{AC6065C5-7574-4F8E-9A90-4437D88F6221}"/>
              </a:ext>
            </a:extLst>
          </p:cNvPr>
          <p:cNvSpPr txBox="1">
            <a:spLocks noGrp="1"/>
          </p:cNvSpPr>
          <p:nvPr>
            <p:ph type="title" idx="4294967295"/>
          </p:nvPr>
        </p:nvSpPr>
        <p:spPr>
          <a:xfrm>
            <a:off x="671946" y="301322"/>
            <a:ext cx="12095052" cy="1261798"/>
          </a:xfrm>
        </p:spPr>
        <p:txBody>
          <a:bodyPr/>
          <a:lstStyle/>
          <a:p>
            <a:pPr lvl="0"/>
            <a:r>
              <a:rPr lang="et-EE" b="1"/>
              <a:t>Infovoog</a:t>
            </a:r>
          </a:p>
        </p:txBody>
      </p:sp>
      <p:sp>
        <p:nvSpPr>
          <p:cNvPr id="5" name="Dia számának helye 4">
            <a:extLst>
              <a:ext uri="{FF2B5EF4-FFF2-40B4-BE49-F238E27FC236}">
                <a16:creationId xmlns:a16="http://schemas.microsoft.com/office/drawing/2014/main" id="{D98B98A7-3DFE-4B00-811F-A78C0EB2C237}"/>
              </a:ext>
            </a:extLst>
          </p:cNvPr>
          <p:cNvSpPr>
            <a:spLocks noGrp="1"/>
          </p:cNvSpPr>
          <p:nvPr>
            <p:ph type="sldNum" sz="quarter" idx="8"/>
          </p:nvPr>
        </p:nvSpPr>
        <p:spPr/>
        <p:txBody>
          <a:bodyPr/>
          <a:lstStyle/>
          <a:p>
            <a:pPr lvl="0"/>
            <a:fld id="{461FCA76-257D-4B10-9521-1C2932CB9F09}" type="slidenum">
              <a:rPr lang="hu-HU" smtClean="0"/>
              <a:t>10</a:t>
            </a:fld>
            <a:endParaRPr lang="et-E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0E84469C-D786-47AA-AE3D-D0FBE904249A}"/>
              </a:ext>
            </a:extLst>
          </p:cNvPr>
          <p:cNvSpPr txBox="1">
            <a:spLocks noGrp="1"/>
          </p:cNvSpPr>
          <p:nvPr>
            <p:ph type="body" idx="4294967295"/>
          </p:nvPr>
        </p:nvSpPr>
        <p:spPr>
          <a:xfrm>
            <a:off x="672367" y="2195648"/>
            <a:ext cx="11022927" cy="4384081"/>
          </a:xfrm>
        </p:spPr>
        <p:txBody>
          <a:bodyPr/>
          <a:lstStyle/>
          <a:p>
            <a:pPr lvl="0" algn="just">
              <a:buNone/>
            </a:pPr>
            <a:r>
              <a:rPr lang="et-EE" dirty="0"/>
              <a:t>Selle aja jooksul, mil EPPO otsustab evokatsiooni üle (art. 27): peavad liikmesriigi asutused </a:t>
            </a:r>
            <a:r>
              <a:rPr lang="et-EE" u="sng" dirty="0"/>
              <a:t>hoiduma liikmesriigi õiguse alusel ühegi otsuse tegemisest</a:t>
            </a:r>
            <a:r>
              <a:rPr lang="et-EE" dirty="0"/>
              <a:t>, mis võiks takistada EPPOl oma evokatsiooniõiguse rakendamist.</a:t>
            </a:r>
          </a:p>
          <a:p>
            <a:pPr lvl="0" algn="just">
              <a:buNone/>
            </a:pPr>
            <a:r>
              <a:rPr lang="et-EE" dirty="0"/>
              <a:t>Liikmesriigi asutused peavad rakendama liikmesriigi õiguse alusel kõiki vajalikke pakilisi meetmeid tõhusa uurimise ja süüdistuse esitamise tagamiseks. </a:t>
            </a:r>
          </a:p>
        </p:txBody>
      </p:sp>
      <p:sp>
        <p:nvSpPr>
          <p:cNvPr id="3" name="Titolo 1">
            <a:extLst>
              <a:ext uri="{FF2B5EF4-FFF2-40B4-BE49-F238E27FC236}">
                <a16:creationId xmlns:a16="http://schemas.microsoft.com/office/drawing/2014/main" id="{558628E6-14F5-4C8F-85D8-8B23DF580608}"/>
              </a:ext>
            </a:extLst>
          </p:cNvPr>
          <p:cNvSpPr txBox="1">
            <a:spLocks noGrp="1"/>
          </p:cNvSpPr>
          <p:nvPr>
            <p:ph type="title" idx="4294967295"/>
          </p:nvPr>
        </p:nvSpPr>
        <p:spPr>
          <a:xfrm>
            <a:off x="671946" y="184754"/>
            <a:ext cx="11441027" cy="1583923"/>
          </a:xfrm>
        </p:spPr>
        <p:txBody>
          <a:bodyPr/>
          <a:lstStyle/>
          <a:p>
            <a:pPr lvl="0"/>
            <a:r>
              <a:rPr lang="et-EE" sz="4800" b="1"/>
              <a:t>Operatiivkoostöö – tegutsemisest hoidumine</a:t>
            </a:r>
          </a:p>
        </p:txBody>
      </p:sp>
      <p:sp>
        <p:nvSpPr>
          <p:cNvPr id="5" name="Dia számának helye 4">
            <a:extLst>
              <a:ext uri="{FF2B5EF4-FFF2-40B4-BE49-F238E27FC236}">
                <a16:creationId xmlns:a16="http://schemas.microsoft.com/office/drawing/2014/main" id="{3D162EAB-322B-4EC4-A84C-7131808F90A7}"/>
              </a:ext>
            </a:extLst>
          </p:cNvPr>
          <p:cNvSpPr>
            <a:spLocks noGrp="1"/>
          </p:cNvSpPr>
          <p:nvPr>
            <p:ph type="sldNum" sz="quarter" idx="8"/>
          </p:nvPr>
        </p:nvSpPr>
        <p:spPr/>
        <p:txBody>
          <a:bodyPr/>
          <a:lstStyle/>
          <a:p>
            <a:pPr lvl="0"/>
            <a:fld id="{461FCA76-257D-4B10-9521-1C2932CB9F09}" type="slidenum">
              <a:rPr lang="hu-HU" smtClean="0"/>
              <a:t>11</a:t>
            </a:fld>
            <a:endParaRPr lang="et-E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810EED37-458E-4494-AB39-7211EC8EB1E2}"/>
              </a:ext>
            </a:extLst>
          </p:cNvPr>
          <p:cNvSpPr txBox="1">
            <a:spLocks noGrp="1"/>
          </p:cNvSpPr>
          <p:nvPr>
            <p:ph type="body" idx="4294967295"/>
          </p:nvPr>
        </p:nvSpPr>
        <p:spPr>
          <a:xfrm>
            <a:off x="671946" y="2092869"/>
            <a:ext cx="10887879" cy="4384081"/>
          </a:xfrm>
        </p:spPr>
        <p:txBody>
          <a:bodyPr/>
          <a:lstStyle/>
          <a:p>
            <a:pPr lvl="0" algn="just">
              <a:buNone/>
            </a:pPr>
            <a:r>
              <a:rPr lang="et-EE" dirty="0"/>
              <a:t>Selle aja jooksul, mil EPPO otsustab evokatsiooni üle (art. 27): vajaduse korral peab EPPO </a:t>
            </a:r>
            <a:r>
              <a:rPr lang="et-EE" u="sng" dirty="0"/>
              <a:t>pidama nõu liikmesriigi pädevate asutustega</a:t>
            </a:r>
            <a:r>
              <a:rPr lang="et-EE" dirty="0"/>
              <a:t>, enne evokatsiooniõiguse rakendamise üle otsustamist.</a:t>
            </a:r>
          </a:p>
        </p:txBody>
      </p:sp>
      <p:sp>
        <p:nvSpPr>
          <p:cNvPr id="3" name="Titolo 1">
            <a:extLst>
              <a:ext uri="{FF2B5EF4-FFF2-40B4-BE49-F238E27FC236}">
                <a16:creationId xmlns:a16="http://schemas.microsoft.com/office/drawing/2014/main" id="{8CD1E6B1-C2D1-412F-8628-9E1FD8C84702}"/>
              </a:ext>
            </a:extLst>
          </p:cNvPr>
          <p:cNvSpPr txBox="1">
            <a:spLocks noGrp="1"/>
          </p:cNvSpPr>
          <p:nvPr>
            <p:ph type="title" idx="4294967295"/>
          </p:nvPr>
        </p:nvSpPr>
        <p:spPr>
          <a:xfrm>
            <a:off x="671946" y="301322"/>
            <a:ext cx="12095052" cy="1261798"/>
          </a:xfrm>
        </p:spPr>
        <p:txBody>
          <a:bodyPr/>
          <a:lstStyle/>
          <a:p>
            <a:pPr lvl="0"/>
            <a:r>
              <a:rPr lang="et-EE" b="1"/>
              <a:t>Operatiivkoostöö – evokatsiooniõigus</a:t>
            </a:r>
          </a:p>
        </p:txBody>
      </p:sp>
      <p:sp>
        <p:nvSpPr>
          <p:cNvPr id="5" name="Dia számának helye 4">
            <a:extLst>
              <a:ext uri="{FF2B5EF4-FFF2-40B4-BE49-F238E27FC236}">
                <a16:creationId xmlns:a16="http://schemas.microsoft.com/office/drawing/2014/main" id="{706CE43D-C969-4FD7-977C-4DE40EE33E79}"/>
              </a:ext>
            </a:extLst>
          </p:cNvPr>
          <p:cNvSpPr>
            <a:spLocks noGrp="1"/>
          </p:cNvSpPr>
          <p:nvPr>
            <p:ph type="sldNum" sz="quarter" idx="8"/>
          </p:nvPr>
        </p:nvSpPr>
        <p:spPr/>
        <p:txBody>
          <a:bodyPr/>
          <a:lstStyle/>
          <a:p>
            <a:pPr lvl="0"/>
            <a:fld id="{461FCA76-257D-4B10-9521-1C2932CB9F09}" type="slidenum">
              <a:rPr lang="hu-HU" smtClean="0"/>
              <a:t>12</a:t>
            </a:fld>
            <a:endParaRPr lang="et-E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9DC00E24-2F08-4D2F-A2C6-F1684196C375}"/>
              </a:ext>
            </a:extLst>
          </p:cNvPr>
          <p:cNvSpPr txBox="1">
            <a:spLocks noGrp="1"/>
          </p:cNvSpPr>
          <p:nvPr>
            <p:ph type="body" idx="4294967295"/>
          </p:nvPr>
        </p:nvSpPr>
        <p:spPr>
          <a:xfrm>
            <a:off x="671946" y="1915439"/>
            <a:ext cx="11260406" cy="4384081"/>
          </a:xfrm>
        </p:spPr>
        <p:txBody>
          <a:bodyPr/>
          <a:lstStyle/>
          <a:p>
            <a:pPr lvl="0" algn="just">
              <a:buNone/>
            </a:pPr>
            <a:endParaRPr lang="et-EE" dirty="0"/>
          </a:p>
          <a:p>
            <a:pPr lvl="0" algn="just">
              <a:buNone/>
            </a:pPr>
            <a:r>
              <a:rPr lang="et-EE" dirty="0"/>
              <a:t>Kui EPPO rakendab oma evokatsiooniõigust, </a:t>
            </a:r>
            <a:r>
              <a:rPr lang="et-EE" u="sng" dirty="0"/>
              <a:t>annavad liikmesriikide pädevad asutused toimiku EPPOle üle</a:t>
            </a:r>
            <a:r>
              <a:rPr lang="et-EE" dirty="0"/>
              <a:t> ja hoiduvad sama kuriteo edasisest uurimisest.</a:t>
            </a:r>
          </a:p>
        </p:txBody>
      </p:sp>
      <p:sp>
        <p:nvSpPr>
          <p:cNvPr id="3" name="Titolo 1">
            <a:extLst>
              <a:ext uri="{FF2B5EF4-FFF2-40B4-BE49-F238E27FC236}">
                <a16:creationId xmlns:a16="http://schemas.microsoft.com/office/drawing/2014/main" id="{D2DF4122-1249-449C-AB56-E3AC217143A9}"/>
              </a:ext>
            </a:extLst>
          </p:cNvPr>
          <p:cNvSpPr txBox="1">
            <a:spLocks noGrp="1"/>
          </p:cNvSpPr>
          <p:nvPr>
            <p:ph type="title" idx="4294967295"/>
          </p:nvPr>
        </p:nvSpPr>
        <p:spPr>
          <a:xfrm>
            <a:off x="671946" y="301322"/>
            <a:ext cx="12095052" cy="1261798"/>
          </a:xfrm>
        </p:spPr>
        <p:txBody>
          <a:bodyPr/>
          <a:lstStyle/>
          <a:p>
            <a:pPr lvl="0"/>
            <a:r>
              <a:rPr lang="et-EE" b="1"/>
              <a:t>Operatiivkoostöö – evokatsiooniõigus</a:t>
            </a:r>
          </a:p>
        </p:txBody>
      </p:sp>
      <p:sp>
        <p:nvSpPr>
          <p:cNvPr id="5" name="Dia számának helye 4">
            <a:extLst>
              <a:ext uri="{FF2B5EF4-FFF2-40B4-BE49-F238E27FC236}">
                <a16:creationId xmlns:a16="http://schemas.microsoft.com/office/drawing/2014/main" id="{45934ADD-41D4-4863-BD25-EB1CDB0DB2C7}"/>
              </a:ext>
            </a:extLst>
          </p:cNvPr>
          <p:cNvSpPr>
            <a:spLocks noGrp="1"/>
          </p:cNvSpPr>
          <p:nvPr>
            <p:ph type="sldNum" sz="quarter" idx="8"/>
          </p:nvPr>
        </p:nvSpPr>
        <p:spPr/>
        <p:txBody>
          <a:bodyPr/>
          <a:lstStyle/>
          <a:p>
            <a:pPr lvl="0"/>
            <a:fld id="{461FCA76-257D-4B10-9521-1C2932CB9F09}" type="slidenum">
              <a:rPr lang="hu-HU" smtClean="0"/>
              <a:t>13</a:t>
            </a:fld>
            <a:endParaRPr lang="et-E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42BEF639-60AE-4AE8-B7C0-B33BEA185AE8}"/>
              </a:ext>
            </a:extLst>
          </p:cNvPr>
          <p:cNvSpPr txBox="1">
            <a:spLocks noGrp="1"/>
          </p:cNvSpPr>
          <p:nvPr>
            <p:ph type="body" idx="4294967295"/>
          </p:nvPr>
        </p:nvSpPr>
        <p:spPr>
          <a:xfrm>
            <a:off x="671946" y="1768678"/>
            <a:ext cx="11068501" cy="4384081"/>
          </a:xfrm>
        </p:spPr>
        <p:txBody>
          <a:bodyPr/>
          <a:lstStyle/>
          <a:p>
            <a:pPr lvl="0">
              <a:buNone/>
            </a:pPr>
            <a:endParaRPr lang="et-EE" dirty="0"/>
          </a:p>
          <a:p>
            <a:pPr lvl="0" algn="just">
              <a:buNone/>
            </a:pPr>
            <a:r>
              <a:rPr lang="et-EE" dirty="0"/>
              <a:t>Kui EPPO on oma pädevuse rakendamisest loobunud, </a:t>
            </a:r>
            <a:r>
              <a:rPr lang="et-EE" u="sng" dirty="0"/>
              <a:t>kohustub ta teavitama sellest liikmesriigi pädevaid asutusi</a:t>
            </a:r>
            <a:r>
              <a:rPr lang="et-EE" dirty="0"/>
              <a:t> põhjendamatu viivituseta.</a:t>
            </a:r>
          </a:p>
          <a:p>
            <a:pPr lvl="0" algn="just">
              <a:buNone/>
            </a:pPr>
            <a:r>
              <a:rPr lang="et-EE" dirty="0"/>
              <a:t>Igal hetkel menetluse käigus </a:t>
            </a:r>
            <a:r>
              <a:rPr lang="et-EE" u="sng" dirty="0"/>
              <a:t>peavad liikmesriigi pädevad asutused edastama EPPOle uusi fakte</a:t>
            </a:r>
            <a:r>
              <a:rPr lang="et-EE" dirty="0"/>
              <a:t>, mis võivad anda EPPOle põhjuse muuta oma otsust mitte oma pädevust rakendada.</a:t>
            </a:r>
          </a:p>
        </p:txBody>
      </p:sp>
      <p:sp>
        <p:nvSpPr>
          <p:cNvPr id="3" name="Titolo 1">
            <a:extLst>
              <a:ext uri="{FF2B5EF4-FFF2-40B4-BE49-F238E27FC236}">
                <a16:creationId xmlns:a16="http://schemas.microsoft.com/office/drawing/2014/main" id="{FC13B104-618D-4031-A99B-221258F9AD67}"/>
              </a:ext>
            </a:extLst>
          </p:cNvPr>
          <p:cNvSpPr txBox="1">
            <a:spLocks noGrp="1"/>
          </p:cNvSpPr>
          <p:nvPr>
            <p:ph type="title" idx="4294967295"/>
          </p:nvPr>
        </p:nvSpPr>
        <p:spPr>
          <a:xfrm>
            <a:off x="671946" y="301322"/>
            <a:ext cx="12095052" cy="1261798"/>
          </a:xfrm>
        </p:spPr>
        <p:txBody>
          <a:bodyPr/>
          <a:lstStyle/>
          <a:p>
            <a:pPr lvl="0"/>
            <a:r>
              <a:rPr lang="et-EE" b="1"/>
              <a:t>Operatiivkoostöö – evokatsiooniõigus</a:t>
            </a:r>
          </a:p>
        </p:txBody>
      </p:sp>
      <p:sp>
        <p:nvSpPr>
          <p:cNvPr id="5" name="Dia számának helye 4">
            <a:extLst>
              <a:ext uri="{FF2B5EF4-FFF2-40B4-BE49-F238E27FC236}">
                <a16:creationId xmlns:a16="http://schemas.microsoft.com/office/drawing/2014/main" id="{8188BCC0-4048-4768-8655-4AD1365AF96F}"/>
              </a:ext>
            </a:extLst>
          </p:cNvPr>
          <p:cNvSpPr>
            <a:spLocks noGrp="1"/>
          </p:cNvSpPr>
          <p:nvPr>
            <p:ph type="sldNum" sz="quarter" idx="8"/>
          </p:nvPr>
        </p:nvSpPr>
        <p:spPr/>
        <p:txBody>
          <a:bodyPr/>
          <a:lstStyle/>
          <a:p>
            <a:pPr lvl="0"/>
            <a:fld id="{461FCA76-257D-4B10-9521-1C2932CB9F09}" type="slidenum">
              <a:rPr lang="hu-HU" smtClean="0"/>
              <a:t>14</a:t>
            </a:fld>
            <a:endParaRPr lang="et-E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6D05198E-965A-4C8D-9C49-9A8657830246}"/>
              </a:ext>
            </a:extLst>
          </p:cNvPr>
          <p:cNvSpPr txBox="1">
            <a:spLocks noGrp="1"/>
          </p:cNvSpPr>
          <p:nvPr>
            <p:ph type="body" idx="4294967295"/>
          </p:nvPr>
        </p:nvSpPr>
        <p:spPr>
          <a:xfrm>
            <a:off x="671946" y="1994461"/>
            <a:ext cx="10978185" cy="4384081"/>
          </a:xfrm>
        </p:spPr>
        <p:txBody>
          <a:bodyPr/>
          <a:lstStyle/>
          <a:p>
            <a:pPr lvl="0" algn="just">
              <a:buNone/>
            </a:pPr>
            <a:r>
              <a:rPr lang="et-EE" dirty="0"/>
              <a:t>Kriminaalasjaga tegelev Euroopa delegaatprokurör võib määruse ja liikmesriigi õiguse kohaselt uurimismeetmeid ning muid meetmeid kas ise rakendada või anda vastavad juhised oma liikmesriigi pädevatele asutustele.</a:t>
            </a:r>
          </a:p>
          <a:p>
            <a:pPr lvl="0" algn="just">
              <a:buNone/>
            </a:pPr>
            <a:r>
              <a:rPr lang="et-EE" dirty="0"/>
              <a:t>Need asutused kohustuvad liikmesriigi õiguse kohaselt tagama kõigi juhiste järgimise ja neile määratud meetmete rakendamise.</a:t>
            </a:r>
          </a:p>
        </p:txBody>
      </p:sp>
      <p:sp>
        <p:nvSpPr>
          <p:cNvPr id="3" name="Titolo 1">
            <a:extLst>
              <a:ext uri="{FF2B5EF4-FFF2-40B4-BE49-F238E27FC236}">
                <a16:creationId xmlns:a16="http://schemas.microsoft.com/office/drawing/2014/main" id="{98E1E5A2-CB18-443F-B374-5C188C5B5A06}"/>
              </a:ext>
            </a:extLst>
          </p:cNvPr>
          <p:cNvSpPr txBox="1">
            <a:spLocks noGrp="1"/>
          </p:cNvSpPr>
          <p:nvPr>
            <p:ph type="title" idx="4294967295"/>
          </p:nvPr>
        </p:nvSpPr>
        <p:spPr>
          <a:xfrm>
            <a:off x="671946" y="301322"/>
            <a:ext cx="12095052" cy="1261798"/>
          </a:xfrm>
        </p:spPr>
        <p:txBody>
          <a:bodyPr/>
          <a:lstStyle/>
          <a:p>
            <a:pPr lvl="0"/>
            <a:r>
              <a:rPr lang="et-EE" b="1"/>
              <a:t>Operatiivkoostöö</a:t>
            </a:r>
          </a:p>
        </p:txBody>
      </p:sp>
      <p:sp>
        <p:nvSpPr>
          <p:cNvPr id="5" name="Dia számának helye 4">
            <a:extLst>
              <a:ext uri="{FF2B5EF4-FFF2-40B4-BE49-F238E27FC236}">
                <a16:creationId xmlns:a16="http://schemas.microsoft.com/office/drawing/2014/main" id="{80872BB5-5519-47E4-B41A-2A6CB8CA5E0C}"/>
              </a:ext>
            </a:extLst>
          </p:cNvPr>
          <p:cNvSpPr>
            <a:spLocks noGrp="1"/>
          </p:cNvSpPr>
          <p:nvPr>
            <p:ph type="sldNum" sz="quarter" idx="8"/>
          </p:nvPr>
        </p:nvSpPr>
        <p:spPr/>
        <p:txBody>
          <a:bodyPr/>
          <a:lstStyle/>
          <a:p>
            <a:pPr lvl="0"/>
            <a:fld id="{461FCA76-257D-4B10-9521-1C2932CB9F09}" type="slidenum">
              <a:rPr lang="hu-HU" smtClean="0"/>
              <a:t>15</a:t>
            </a:fld>
            <a:endParaRPr lang="et-E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96AF018-F597-457F-94CE-36493CDC97E1}"/>
              </a:ext>
            </a:extLst>
          </p:cNvPr>
          <p:cNvSpPr txBox="1">
            <a:spLocks noGrp="1"/>
          </p:cNvSpPr>
          <p:nvPr>
            <p:ph type="body" idx="4294967295"/>
          </p:nvPr>
        </p:nvSpPr>
        <p:spPr>
          <a:xfrm>
            <a:off x="671946" y="1949299"/>
            <a:ext cx="11136230" cy="4384081"/>
          </a:xfrm>
        </p:spPr>
        <p:txBody>
          <a:bodyPr/>
          <a:lstStyle/>
          <a:p>
            <a:pPr lvl="0" algn="just">
              <a:buNone/>
            </a:pPr>
            <a:r>
              <a:rPr lang="et-EE" dirty="0"/>
              <a:t>EPPO uurimiste igas etapis peavad liikmesriigi pädevad asutused rakendama liikmesriigi õiguse kohaselt </a:t>
            </a:r>
            <a:r>
              <a:rPr lang="et-EE" u="sng" dirty="0"/>
              <a:t>pakilisi meetmeid</a:t>
            </a:r>
            <a:r>
              <a:rPr lang="et-EE" dirty="0"/>
              <a:t> tõhusa uurimise tagamiseks, isegi kui nad ei tegutse asja käsitleva Euroopa delegaatprokuröri juhiste järgi.</a:t>
            </a:r>
          </a:p>
          <a:p>
            <a:pPr lvl="0" algn="just">
              <a:buNone/>
            </a:pPr>
            <a:r>
              <a:rPr lang="et-EE" dirty="0"/>
              <a:t>Liikmesriigi asutused peavad asja käsitlevat Euroopa delegaatprokuröri rakendatud pakilistest meetmetest põhjendamatu viivituseta teavitama.</a:t>
            </a:r>
          </a:p>
        </p:txBody>
      </p:sp>
      <p:sp>
        <p:nvSpPr>
          <p:cNvPr id="3" name="Titolo 1">
            <a:extLst>
              <a:ext uri="{FF2B5EF4-FFF2-40B4-BE49-F238E27FC236}">
                <a16:creationId xmlns:a16="http://schemas.microsoft.com/office/drawing/2014/main" id="{0B3882EF-F8DA-4065-B413-F881540572AE}"/>
              </a:ext>
            </a:extLst>
          </p:cNvPr>
          <p:cNvSpPr txBox="1">
            <a:spLocks noGrp="1"/>
          </p:cNvSpPr>
          <p:nvPr>
            <p:ph type="title" idx="4294967295"/>
          </p:nvPr>
        </p:nvSpPr>
        <p:spPr>
          <a:xfrm>
            <a:off x="671946" y="301322"/>
            <a:ext cx="12095052" cy="1261798"/>
          </a:xfrm>
        </p:spPr>
        <p:txBody>
          <a:bodyPr/>
          <a:lstStyle/>
          <a:p>
            <a:pPr lvl="0"/>
            <a:r>
              <a:rPr lang="et-EE" b="1"/>
              <a:t>Operatiivkoostöö</a:t>
            </a:r>
          </a:p>
        </p:txBody>
      </p:sp>
      <p:sp>
        <p:nvSpPr>
          <p:cNvPr id="5" name="Dia számának helye 4">
            <a:extLst>
              <a:ext uri="{FF2B5EF4-FFF2-40B4-BE49-F238E27FC236}">
                <a16:creationId xmlns:a16="http://schemas.microsoft.com/office/drawing/2014/main" id="{8B64773E-4667-4419-A794-6F8FECCC6B80}"/>
              </a:ext>
            </a:extLst>
          </p:cNvPr>
          <p:cNvSpPr>
            <a:spLocks noGrp="1"/>
          </p:cNvSpPr>
          <p:nvPr>
            <p:ph type="sldNum" sz="quarter" idx="8"/>
          </p:nvPr>
        </p:nvSpPr>
        <p:spPr/>
        <p:txBody>
          <a:bodyPr/>
          <a:lstStyle/>
          <a:p>
            <a:pPr lvl="0"/>
            <a:fld id="{461FCA76-257D-4B10-9521-1C2932CB9F09}" type="slidenum">
              <a:rPr lang="hu-HU" smtClean="0"/>
              <a:t>16</a:t>
            </a:fld>
            <a:endParaRPr lang="et-E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2F97FF9-6870-49A1-BA19-5EB63F301494}"/>
              </a:ext>
            </a:extLst>
          </p:cNvPr>
          <p:cNvSpPr txBox="1">
            <a:spLocks noGrp="1"/>
          </p:cNvSpPr>
          <p:nvPr>
            <p:ph type="body" idx="4294967295"/>
          </p:nvPr>
        </p:nvSpPr>
        <p:spPr>
          <a:xfrm>
            <a:off x="671946" y="1892853"/>
            <a:ext cx="11091077" cy="4384081"/>
          </a:xfrm>
        </p:spPr>
        <p:txBody>
          <a:bodyPr/>
          <a:lstStyle/>
          <a:p>
            <a:pPr lvl="0" algn="just">
              <a:buNone/>
            </a:pPr>
            <a:r>
              <a:rPr lang="et-EE"/>
              <a:t>Pärast pädeva alalise koja heakskiidu saamist võib juhtumit käsitlev Euroopa prokurör erandjuhtudel võtta vastu põhjendatud otsuse isiklikult uurimisega tegeleda, kas siis rakendades isiklikult uurimismeetmeid ja muid meetmeid või </a:t>
            </a:r>
            <a:r>
              <a:rPr lang="et-EE" u="sng" dirty="0"/>
              <a:t>andes vastavad juhised oma liikmesriigi pädevatele asutustele</a:t>
            </a:r>
            <a:r>
              <a:rPr lang="et-EE"/>
              <a:t>, kui see on uurimise või süüdistuse esitamise huvides vältimatu.</a:t>
            </a:r>
            <a:endParaRPr lang="et-EE" dirty="0"/>
          </a:p>
        </p:txBody>
      </p:sp>
      <p:sp>
        <p:nvSpPr>
          <p:cNvPr id="3" name="Titolo 1">
            <a:extLst>
              <a:ext uri="{FF2B5EF4-FFF2-40B4-BE49-F238E27FC236}">
                <a16:creationId xmlns:a16="http://schemas.microsoft.com/office/drawing/2014/main" id="{819918FA-A017-4533-964A-862E64520F49}"/>
              </a:ext>
            </a:extLst>
          </p:cNvPr>
          <p:cNvSpPr txBox="1">
            <a:spLocks noGrp="1"/>
          </p:cNvSpPr>
          <p:nvPr>
            <p:ph type="title" idx="4294967295"/>
          </p:nvPr>
        </p:nvSpPr>
        <p:spPr>
          <a:xfrm>
            <a:off x="671946" y="301322"/>
            <a:ext cx="12095052" cy="1261798"/>
          </a:xfrm>
        </p:spPr>
        <p:txBody>
          <a:bodyPr/>
          <a:lstStyle/>
          <a:p>
            <a:pPr lvl="0"/>
            <a:r>
              <a:rPr lang="et-EE" b="1"/>
              <a:t>Operatiivkoostöö</a:t>
            </a:r>
          </a:p>
        </p:txBody>
      </p:sp>
      <p:sp>
        <p:nvSpPr>
          <p:cNvPr id="5" name="Dia számának helye 4">
            <a:extLst>
              <a:ext uri="{FF2B5EF4-FFF2-40B4-BE49-F238E27FC236}">
                <a16:creationId xmlns:a16="http://schemas.microsoft.com/office/drawing/2014/main" id="{4506516A-FEA8-4604-A2F1-0E8C16D0EEC2}"/>
              </a:ext>
            </a:extLst>
          </p:cNvPr>
          <p:cNvSpPr>
            <a:spLocks noGrp="1"/>
          </p:cNvSpPr>
          <p:nvPr>
            <p:ph type="sldNum" sz="quarter" idx="8"/>
          </p:nvPr>
        </p:nvSpPr>
        <p:spPr/>
        <p:txBody>
          <a:bodyPr/>
          <a:lstStyle/>
          <a:p>
            <a:pPr lvl="0"/>
            <a:fld id="{461FCA76-257D-4B10-9521-1C2932CB9F09}" type="slidenum">
              <a:rPr lang="hu-HU" smtClean="0"/>
              <a:t>17</a:t>
            </a:fld>
            <a:endParaRPr lang="et-E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BCFE58D-5AA1-44BF-AD82-D9C465071CC5}"/>
              </a:ext>
            </a:extLst>
          </p:cNvPr>
          <p:cNvSpPr txBox="1">
            <a:spLocks noGrp="1"/>
          </p:cNvSpPr>
          <p:nvPr>
            <p:ph type="body" idx="4294967295"/>
          </p:nvPr>
        </p:nvSpPr>
        <p:spPr>
          <a:xfrm>
            <a:off x="671946" y="1926723"/>
            <a:ext cx="10865293" cy="4384081"/>
          </a:xfrm>
        </p:spPr>
        <p:txBody>
          <a:bodyPr/>
          <a:lstStyle/>
          <a:p>
            <a:pPr lvl="0" algn="just">
              <a:buNone/>
            </a:pPr>
            <a:r>
              <a:rPr lang="et-EE" dirty="0"/>
              <a:t>Art. 34: kui EPPO uurimise tulemusena selgub, et uuritavad faktid ei viita kriminaalkuriteole, mis on artiklite 22 ja 23 kohaselt EPPO pädevuses, otsustab pädev alaline koda kriminaalasja põhjendamatu viivituseta liikmesriigi pädevatele asutustele üle anda.</a:t>
            </a:r>
          </a:p>
        </p:txBody>
      </p:sp>
      <p:sp>
        <p:nvSpPr>
          <p:cNvPr id="3" name="Titolo 1">
            <a:extLst>
              <a:ext uri="{FF2B5EF4-FFF2-40B4-BE49-F238E27FC236}">
                <a16:creationId xmlns:a16="http://schemas.microsoft.com/office/drawing/2014/main" id="{0BA06442-7E05-4B6E-9DFE-1E87C1AFCC0E}"/>
              </a:ext>
            </a:extLst>
          </p:cNvPr>
          <p:cNvSpPr txBox="1">
            <a:spLocks noGrp="1"/>
          </p:cNvSpPr>
          <p:nvPr>
            <p:ph type="title" idx="4294967295"/>
          </p:nvPr>
        </p:nvSpPr>
        <p:spPr>
          <a:xfrm>
            <a:off x="671946" y="301322"/>
            <a:ext cx="12095052" cy="1261798"/>
          </a:xfrm>
        </p:spPr>
        <p:txBody>
          <a:bodyPr/>
          <a:lstStyle/>
          <a:p>
            <a:pPr lvl="0"/>
            <a:r>
              <a:rPr lang="et-EE" b="1"/>
              <a:t>Operatiivkoostöö – juhtumite üleandmine</a:t>
            </a:r>
          </a:p>
        </p:txBody>
      </p:sp>
      <p:sp>
        <p:nvSpPr>
          <p:cNvPr id="5" name="Dia számának helye 4">
            <a:extLst>
              <a:ext uri="{FF2B5EF4-FFF2-40B4-BE49-F238E27FC236}">
                <a16:creationId xmlns:a16="http://schemas.microsoft.com/office/drawing/2014/main" id="{A80399F7-8880-4F77-AA7F-EBB833EBF74B}"/>
              </a:ext>
            </a:extLst>
          </p:cNvPr>
          <p:cNvSpPr>
            <a:spLocks noGrp="1"/>
          </p:cNvSpPr>
          <p:nvPr>
            <p:ph type="sldNum" sz="quarter" idx="8"/>
          </p:nvPr>
        </p:nvSpPr>
        <p:spPr/>
        <p:txBody>
          <a:bodyPr/>
          <a:lstStyle/>
          <a:p>
            <a:pPr lvl="0"/>
            <a:fld id="{461FCA76-257D-4B10-9521-1C2932CB9F09}" type="slidenum">
              <a:rPr lang="hu-HU" smtClean="0"/>
              <a:t>18</a:t>
            </a:fld>
            <a:endParaRPr lang="et-E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24DA8CF-4EF8-488B-AE1A-951C892933E0}"/>
              </a:ext>
            </a:extLst>
          </p:cNvPr>
          <p:cNvSpPr txBox="1">
            <a:spLocks noGrp="1"/>
          </p:cNvSpPr>
          <p:nvPr>
            <p:ph type="body" idx="4294967295"/>
          </p:nvPr>
        </p:nvSpPr>
        <p:spPr>
          <a:xfrm>
            <a:off x="671946" y="2092869"/>
            <a:ext cx="10978185" cy="4384081"/>
          </a:xfrm>
        </p:spPr>
        <p:txBody>
          <a:bodyPr/>
          <a:lstStyle/>
          <a:p>
            <a:pPr lvl="0" algn="just">
              <a:buNone/>
            </a:pPr>
            <a:r>
              <a:rPr lang="et-EE" dirty="0"/>
              <a:t>Art. 34: kui EPPO uurimise tulemusena selgub, et konkreetsed tingimused tema pädevuse rakendamiseks artiklite 25(2) ja (3) alusel pole enam täidetud, otsustab pädev alaline koda kriminaalasja põhjendamatu viivituseta ja enne liikmesriigi kohtutes süüdistuse algatamist liikmesriigi pädevatele asutustele üle anda.</a:t>
            </a:r>
          </a:p>
        </p:txBody>
      </p:sp>
      <p:sp>
        <p:nvSpPr>
          <p:cNvPr id="3" name="Titolo 1">
            <a:extLst>
              <a:ext uri="{FF2B5EF4-FFF2-40B4-BE49-F238E27FC236}">
                <a16:creationId xmlns:a16="http://schemas.microsoft.com/office/drawing/2014/main" id="{42F39B38-8D35-4C29-9B43-AA2714DEE005}"/>
              </a:ext>
            </a:extLst>
          </p:cNvPr>
          <p:cNvSpPr txBox="1">
            <a:spLocks noGrp="1"/>
          </p:cNvSpPr>
          <p:nvPr>
            <p:ph type="title" idx="4294967295"/>
          </p:nvPr>
        </p:nvSpPr>
        <p:spPr>
          <a:xfrm>
            <a:off x="671946" y="301322"/>
            <a:ext cx="12095052" cy="1261798"/>
          </a:xfrm>
        </p:spPr>
        <p:txBody>
          <a:bodyPr/>
          <a:lstStyle/>
          <a:p>
            <a:pPr lvl="0"/>
            <a:r>
              <a:rPr lang="et-EE" b="1"/>
              <a:t>Operatiivkoostöö – juhtumite üleandmine</a:t>
            </a:r>
          </a:p>
        </p:txBody>
      </p:sp>
      <p:sp>
        <p:nvSpPr>
          <p:cNvPr id="5" name="Dia számának helye 4">
            <a:extLst>
              <a:ext uri="{FF2B5EF4-FFF2-40B4-BE49-F238E27FC236}">
                <a16:creationId xmlns:a16="http://schemas.microsoft.com/office/drawing/2014/main" id="{BB8B3F33-E568-4066-9338-326DEE690B71}"/>
              </a:ext>
            </a:extLst>
          </p:cNvPr>
          <p:cNvSpPr>
            <a:spLocks noGrp="1"/>
          </p:cNvSpPr>
          <p:nvPr>
            <p:ph type="sldNum" sz="quarter" idx="8"/>
          </p:nvPr>
        </p:nvSpPr>
        <p:spPr/>
        <p:txBody>
          <a:bodyPr/>
          <a:lstStyle/>
          <a:p>
            <a:pPr lvl="0"/>
            <a:fld id="{461FCA76-257D-4B10-9521-1C2932CB9F09}" type="slidenum">
              <a:rPr lang="hu-HU" smtClean="0"/>
              <a:t>19</a:t>
            </a:fld>
            <a:endParaRPr lang="et-E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818396B-E496-4760-A9B1-0417C743C6A0}"/>
              </a:ext>
            </a:extLst>
          </p:cNvPr>
          <p:cNvSpPr txBox="1">
            <a:spLocks noGrp="1"/>
          </p:cNvSpPr>
          <p:nvPr>
            <p:ph type="body" idx="4294967295"/>
          </p:nvPr>
        </p:nvSpPr>
        <p:spPr>
          <a:xfrm>
            <a:off x="671946" y="2092869"/>
            <a:ext cx="10558759" cy="4384081"/>
          </a:xfrm>
        </p:spPr>
        <p:txBody>
          <a:bodyPr/>
          <a:lstStyle/>
          <a:p>
            <a:pPr lvl="0">
              <a:buNone/>
            </a:pPr>
            <a:r>
              <a:rPr lang="et-EE" dirty="0"/>
              <a:t>Sätted/põhimõtted</a:t>
            </a:r>
          </a:p>
          <a:p>
            <a:pPr lvl="0"/>
            <a:r>
              <a:rPr lang="et-EE" dirty="0"/>
              <a:t> Põhjendus 49, 52, 53 infovoog</a:t>
            </a:r>
          </a:p>
          <a:p>
            <a:pPr lvl="0"/>
            <a:r>
              <a:rPr lang="et-EE" dirty="0"/>
              <a:t> Põhjendus 58, 60, 61, 62, 69, 77, 87 operatiivkoostöö</a:t>
            </a:r>
          </a:p>
          <a:p>
            <a:pPr lvl="0"/>
            <a:r>
              <a:rPr lang="et-EE" dirty="0"/>
              <a:t> Art. 5 § 6</a:t>
            </a:r>
          </a:p>
          <a:p>
            <a:pPr lvl="0"/>
            <a:r>
              <a:rPr lang="et-EE" dirty="0"/>
              <a:t> Art. 24, 25, 27, 28 operatiivkoostöö</a:t>
            </a:r>
          </a:p>
          <a:p>
            <a:pPr lvl="0"/>
            <a:r>
              <a:rPr lang="et-EE" dirty="0"/>
              <a:t> Art. 34</a:t>
            </a:r>
          </a:p>
          <a:p>
            <a:pPr lvl="0"/>
            <a:endParaRPr lang="et-EE" dirty="0"/>
          </a:p>
          <a:p>
            <a:pPr lvl="0"/>
            <a:endParaRPr lang="et-EE" dirty="0"/>
          </a:p>
        </p:txBody>
      </p:sp>
      <p:sp>
        <p:nvSpPr>
          <p:cNvPr id="3" name="Titolo 1">
            <a:extLst>
              <a:ext uri="{FF2B5EF4-FFF2-40B4-BE49-F238E27FC236}">
                <a16:creationId xmlns:a16="http://schemas.microsoft.com/office/drawing/2014/main" id="{1E1362E9-08DD-4933-B5B3-480227495B99}"/>
              </a:ext>
            </a:extLst>
          </p:cNvPr>
          <p:cNvSpPr txBox="1">
            <a:spLocks noGrp="1"/>
          </p:cNvSpPr>
          <p:nvPr>
            <p:ph type="title" idx="4294967295"/>
          </p:nvPr>
        </p:nvSpPr>
        <p:spPr>
          <a:xfrm>
            <a:off x="671946" y="301322"/>
            <a:ext cx="12095052" cy="1261798"/>
          </a:xfrm>
        </p:spPr>
        <p:txBody>
          <a:bodyPr/>
          <a:lstStyle/>
          <a:p>
            <a:pPr lvl="0"/>
            <a:r>
              <a:rPr lang="et-EE" b="1"/>
              <a:t>Sissejuhatus</a:t>
            </a:r>
          </a:p>
        </p:txBody>
      </p:sp>
      <p:sp>
        <p:nvSpPr>
          <p:cNvPr id="5" name="Dia számának helye 4">
            <a:extLst>
              <a:ext uri="{FF2B5EF4-FFF2-40B4-BE49-F238E27FC236}">
                <a16:creationId xmlns:a16="http://schemas.microsoft.com/office/drawing/2014/main" id="{917EFE22-6B4F-47FC-B4A1-066E4BF717B0}"/>
              </a:ext>
            </a:extLst>
          </p:cNvPr>
          <p:cNvSpPr>
            <a:spLocks noGrp="1"/>
          </p:cNvSpPr>
          <p:nvPr>
            <p:ph type="sldNum" sz="quarter" idx="8"/>
          </p:nvPr>
        </p:nvSpPr>
        <p:spPr/>
        <p:txBody>
          <a:bodyPr/>
          <a:lstStyle/>
          <a:p>
            <a:pPr lvl="0"/>
            <a:fld id="{461FCA76-257D-4B10-9521-1C2932CB9F09}" type="slidenum">
              <a:rPr lang="hu-HU" smtClean="0"/>
              <a:t>2</a:t>
            </a:fld>
            <a:endParaRPr lang="et-E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104E80C6-FC74-49F6-911E-82066365E0A9}"/>
              </a:ext>
            </a:extLst>
          </p:cNvPr>
          <p:cNvSpPr txBox="1">
            <a:spLocks noGrp="1"/>
          </p:cNvSpPr>
          <p:nvPr>
            <p:ph type="body" idx="4294967295"/>
          </p:nvPr>
        </p:nvSpPr>
        <p:spPr>
          <a:xfrm>
            <a:off x="671946" y="1915439"/>
            <a:ext cx="11102361" cy="4384081"/>
          </a:xfrm>
        </p:spPr>
        <p:txBody>
          <a:bodyPr/>
          <a:lstStyle/>
          <a:p>
            <a:pPr lvl="0" algn="just">
              <a:buNone/>
            </a:pPr>
            <a:r>
              <a:rPr lang="et-EE" dirty="0"/>
              <a:t>Art. 34: kuriteod, mis põhjustasid või põhjustavad tõenäoliselt ELi finantshuvidele kahju suurusjärgus alla 100 000 euro:</a:t>
            </a:r>
          </a:p>
          <a:p>
            <a:pPr lvl="0" algn="just">
              <a:buNone/>
            </a:pPr>
            <a:r>
              <a:rPr lang="et-EE" dirty="0"/>
              <a:t>kui kolleegium leiab, et arvestades kuriteo raskusastet või individuaalse kriminaalasja menetluse keerukust pole vajalik kriminaalasja uurimine või süüdistuse esitamine ELi tasandil ja et see on uurimise või süüdistuse esitamise tõhususe huvides vajalik, väljastab see üldised suunised, mille alusel alaline koda saab juhtumi liikmesriigi pädevatele asutustele üle anda.</a:t>
            </a:r>
          </a:p>
        </p:txBody>
      </p:sp>
      <p:sp>
        <p:nvSpPr>
          <p:cNvPr id="3" name="Titolo 1">
            <a:extLst>
              <a:ext uri="{FF2B5EF4-FFF2-40B4-BE49-F238E27FC236}">
                <a16:creationId xmlns:a16="http://schemas.microsoft.com/office/drawing/2014/main" id="{D62433BA-9529-49F9-9A6A-83F4C4F6DDB8}"/>
              </a:ext>
            </a:extLst>
          </p:cNvPr>
          <p:cNvSpPr txBox="1">
            <a:spLocks noGrp="1"/>
          </p:cNvSpPr>
          <p:nvPr>
            <p:ph type="title" idx="4294967295"/>
          </p:nvPr>
        </p:nvSpPr>
        <p:spPr>
          <a:xfrm>
            <a:off x="671946" y="301322"/>
            <a:ext cx="12095052" cy="1261798"/>
          </a:xfrm>
        </p:spPr>
        <p:txBody>
          <a:bodyPr/>
          <a:lstStyle/>
          <a:p>
            <a:pPr lvl="0"/>
            <a:r>
              <a:rPr lang="et-EE" b="1"/>
              <a:t>Operatiivkoostöö – juhtumite üleandmine</a:t>
            </a:r>
          </a:p>
        </p:txBody>
      </p:sp>
      <p:sp>
        <p:nvSpPr>
          <p:cNvPr id="5" name="Dia számának helye 4">
            <a:extLst>
              <a:ext uri="{FF2B5EF4-FFF2-40B4-BE49-F238E27FC236}">
                <a16:creationId xmlns:a16="http://schemas.microsoft.com/office/drawing/2014/main" id="{BAFF3157-6B9D-474B-9766-A64E0F4E522A}"/>
              </a:ext>
            </a:extLst>
          </p:cNvPr>
          <p:cNvSpPr>
            <a:spLocks noGrp="1"/>
          </p:cNvSpPr>
          <p:nvPr>
            <p:ph type="sldNum" sz="quarter" idx="8"/>
          </p:nvPr>
        </p:nvSpPr>
        <p:spPr/>
        <p:txBody>
          <a:bodyPr/>
          <a:lstStyle/>
          <a:p>
            <a:pPr lvl="0"/>
            <a:fld id="{461FCA76-257D-4B10-9521-1C2932CB9F09}" type="slidenum">
              <a:rPr lang="hu-HU" smtClean="0"/>
              <a:t>20</a:t>
            </a:fld>
            <a:endParaRPr lang="et-E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23DC782-1D83-4AFA-8E26-5FAD48A0DCFC}"/>
              </a:ext>
            </a:extLst>
          </p:cNvPr>
          <p:cNvSpPr txBox="1">
            <a:spLocks noGrp="1"/>
          </p:cNvSpPr>
          <p:nvPr>
            <p:ph type="body" idx="4294967295"/>
          </p:nvPr>
        </p:nvSpPr>
        <p:spPr>
          <a:xfrm>
            <a:off x="671946" y="1949299"/>
            <a:ext cx="10729834" cy="4384081"/>
          </a:xfrm>
        </p:spPr>
        <p:txBody>
          <a:bodyPr/>
          <a:lstStyle/>
          <a:p>
            <a:pPr lvl="0" algn="just">
              <a:buNone/>
            </a:pPr>
            <a:r>
              <a:rPr lang="et-EE" sz="3200" dirty="0"/>
              <a:t>Art 34: sellised suunised annavad alalisele kojale võimaluse kriminaalasi liikmesriigi pädevatele asutustele üle anda, kui EPPOl on pädevus seoses direktiivi (EL) 2017/1371 artikli 2 punktides a ja b nimetatud kuritegudega ning kui ELi finantshuvidele tekitatud (või tõenäoliselt tekitatav) kahju ei ületa mõnele teisele ohvrile tekitatud (või tõenäoliselt tekitatavat) kahju.</a:t>
            </a:r>
          </a:p>
          <a:p>
            <a:pPr lvl="0">
              <a:buNone/>
            </a:pPr>
            <a:endParaRPr lang="et-EE" dirty="0"/>
          </a:p>
        </p:txBody>
      </p:sp>
      <p:sp>
        <p:nvSpPr>
          <p:cNvPr id="3" name="Titolo 1">
            <a:extLst>
              <a:ext uri="{FF2B5EF4-FFF2-40B4-BE49-F238E27FC236}">
                <a16:creationId xmlns:a16="http://schemas.microsoft.com/office/drawing/2014/main" id="{98792B6E-F834-4921-A42E-D376BA93F9E2}"/>
              </a:ext>
            </a:extLst>
          </p:cNvPr>
          <p:cNvSpPr txBox="1">
            <a:spLocks noGrp="1"/>
          </p:cNvSpPr>
          <p:nvPr>
            <p:ph type="title" idx="4294967295"/>
          </p:nvPr>
        </p:nvSpPr>
        <p:spPr>
          <a:xfrm>
            <a:off x="671946" y="301322"/>
            <a:ext cx="12095052" cy="1261798"/>
          </a:xfrm>
        </p:spPr>
        <p:txBody>
          <a:bodyPr/>
          <a:lstStyle/>
          <a:p>
            <a:pPr lvl="0"/>
            <a:r>
              <a:rPr lang="et-EE" b="1"/>
              <a:t>Operatiivkoostöö – juhtumite üleandmine</a:t>
            </a:r>
          </a:p>
        </p:txBody>
      </p:sp>
      <p:sp>
        <p:nvSpPr>
          <p:cNvPr id="5" name="Dia számának helye 4">
            <a:extLst>
              <a:ext uri="{FF2B5EF4-FFF2-40B4-BE49-F238E27FC236}">
                <a16:creationId xmlns:a16="http://schemas.microsoft.com/office/drawing/2014/main" id="{F88E8E58-0CEF-4D83-AAAD-B6F67C5AD537}"/>
              </a:ext>
            </a:extLst>
          </p:cNvPr>
          <p:cNvSpPr>
            <a:spLocks noGrp="1"/>
          </p:cNvSpPr>
          <p:nvPr>
            <p:ph type="sldNum" sz="quarter" idx="8"/>
          </p:nvPr>
        </p:nvSpPr>
        <p:spPr/>
        <p:txBody>
          <a:bodyPr/>
          <a:lstStyle/>
          <a:p>
            <a:pPr lvl="0"/>
            <a:fld id="{461FCA76-257D-4B10-9521-1C2932CB9F09}" type="slidenum">
              <a:rPr lang="hu-HU" smtClean="0"/>
              <a:t>21</a:t>
            </a:fld>
            <a:endParaRPr lang="et-E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2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2568476-C4FC-444B-A346-93455341FE65}"/>
              </a:ext>
            </a:extLst>
          </p:cNvPr>
          <p:cNvSpPr txBox="1">
            <a:spLocks noGrp="1"/>
          </p:cNvSpPr>
          <p:nvPr>
            <p:ph type="body" idx="4294967295"/>
          </p:nvPr>
        </p:nvSpPr>
        <p:spPr>
          <a:xfrm>
            <a:off x="671946" y="1915439"/>
            <a:ext cx="10831433" cy="4384081"/>
          </a:xfrm>
        </p:spPr>
        <p:txBody>
          <a:bodyPr/>
          <a:lstStyle/>
          <a:p>
            <a:pPr lvl="0" algn="just">
              <a:buNone/>
            </a:pPr>
            <a:r>
              <a:rPr lang="et-EE" sz="3200" dirty="0"/>
              <a:t>Art 34: alaline koda teavitab § 3 alusel Euroopa peaprokuröri oma otsusest kriminaalasi liikmesriigi asutustele üle anda. Kolme päeva jooksul selle info saamisest võib Euroopa peaprokurör esitada alalisele kojale taotluse oma otsus üle vaadata, kui Euroopa peaprokurör leiab, et see on EPPO üleandmispõhimõtete ühtsuse tagamise huvides vajalik.</a:t>
            </a:r>
          </a:p>
        </p:txBody>
      </p:sp>
      <p:sp>
        <p:nvSpPr>
          <p:cNvPr id="3" name="Titolo 1">
            <a:extLst>
              <a:ext uri="{FF2B5EF4-FFF2-40B4-BE49-F238E27FC236}">
                <a16:creationId xmlns:a16="http://schemas.microsoft.com/office/drawing/2014/main" id="{C6578B34-9976-435E-9794-BC5F14599051}"/>
              </a:ext>
            </a:extLst>
          </p:cNvPr>
          <p:cNvSpPr txBox="1">
            <a:spLocks noGrp="1"/>
          </p:cNvSpPr>
          <p:nvPr>
            <p:ph type="title" idx="4294967295"/>
          </p:nvPr>
        </p:nvSpPr>
        <p:spPr>
          <a:xfrm>
            <a:off x="671946" y="301322"/>
            <a:ext cx="12095052" cy="1261798"/>
          </a:xfrm>
        </p:spPr>
        <p:txBody>
          <a:bodyPr/>
          <a:lstStyle/>
          <a:p>
            <a:pPr lvl="0"/>
            <a:r>
              <a:rPr lang="et-EE" b="1"/>
              <a:t>Operatiivkoostöö – juhtumite üleandmine</a:t>
            </a:r>
          </a:p>
        </p:txBody>
      </p:sp>
      <p:sp>
        <p:nvSpPr>
          <p:cNvPr id="5" name="Dia számának helye 4">
            <a:extLst>
              <a:ext uri="{FF2B5EF4-FFF2-40B4-BE49-F238E27FC236}">
                <a16:creationId xmlns:a16="http://schemas.microsoft.com/office/drawing/2014/main" id="{22E745EC-F03C-4B1B-9749-A5BB022FD768}"/>
              </a:ext>
            </a:extLst>
          </p:cNvPr>
          <p:cNvSpPr>
            <a:spLocks noGrp="1"/>
          </p:cNvSpPr>
          <p:nvPr>
            <p:ph type="sldNum" sz="quarter" idx="8"/>
          </p:nvPr>
        </p:nvSpPr>
        <p:spPr/>
        <p:txBody>
          <a:bodyPr/>
          <a:lstStyle/>
          <a:p>
            <a:pPr lvl="0"/>
            <a:fld id="{461FCA76-257D-4B10-9521-1C2932CB9F09}" type="slidenum">
              <a:rPr lang="hu-HU" smtClean="0"/>
              <a:t>22</a:t>
            </a:fld>
            <a:endParaRPr lang="et-E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2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CAF2E4A-1F6D-40FF-8F1C-D18072318245}"/>
              </a:ext>
            </a:extLst>
          </p:cNvPr>
          <p:cNvSpPr txBox="1">
            <a:spLocks noGrp="1"/>
          </p:cNvSpPr>
          <p:nvPr>
            <p:ph type="body" idx="4294967295"/>
          </p:nvPr>
        </p:nvSpPr>
        <p:spPr>
          <a:xfrm>
            <a:off x="671946" y="1971876"/>
            <a:ext cx="11113654" cy="4384081"/>
          </a:xfrm>
        </p:spPr>
        <p:txBody>
          <a:bodyPr/>
          <a:lstStyle/>
          <a:p>
            <a:pPr lvl="0" algn="just">
              <a:buNone/>
            </a:pPr>
            <a:r>
              <a:rPr lang="et-EE" sz="3600" dirty="0"/>
              <a:t>Art 34: kui liikmesriigi pädevad asutused ei nõustu § 2 ja 3 alusel kriminaalasja 30 päeva jooksul üle võtma, jääb kriminaalasjas süüdistuse esitamine või süüdistusest loobumine EPPO pädevusse, lähtudes selles määruses kehtestatud reeglitest.</a:t>
            </a:r>
          </a:p>
        </p:txBody>
      </p:sp>
      <p:sp>
        <p:nvSpPr>
          <p:cNvPr id="3" name="Titolo 1">
            <a:extLst>
              <a:ext uri="{FF2B5EF4-FFF2-40B4-BE49-F238E27FC236}">
                <a16:creationId xmlns:a16="http://schemas.microsoft.com/office/drawing/2014/main" id="{ABF6F7CF-491C-4D38-A360-9E1C526B9B68}"/>
              </a:ext>
            </a:extLst>
          </p:cNvPr>
          <p:cNvSpPr txBox="1">
            <a:spLocks noGrp="1"/>
          </p:cNvSpPr>
          <p:nvPr>
            <p:ph type="title" idx="4294967295"/>
          </p:nvPr>
        </p:nvSpPr>
        <p:spPr>
          <a:xfrm>
            <a:off x="671946" y="301322"/>
            <a:ext cx="12095052" cy="1261798"/>
          </a:xfrm>
        </p:spPr>
        <p:txBody>
          <a:bodyPr/>
          <a:lstStyle/>
          <a:p>
            <a:pPr lvl="0"/>
            <a:r>
              <a:rPr lang="et-EE" b="1"/>
              <a:t>Operatiivkoostöö – juhtumite üleandmine</a:t>
            </a:r>
          </a:p>
        </p:txBody>
      </p:sp>
      <p:sp>
        <p:nvSpPr>
          <p:cNvPr id="5" name="Dia számának helye 4">
            <a:extLst>
              <a:ext uri="{FF2B5EF4-FFF2-40B4-BE49-F238E27FC236}">
                <a16:creationId xmlns:a16="http://schemas.microsoft.com/office/drawing/2014/main" id="{FE29C5FA-3EB0-4ACA-8734-0213D309EA97}"/>
              </a:ext>
            </a:extLst>
          </p:cNvPr>
          <p:cNvSpPr>
            <a:spLocks noGrp="1"/>
          </p:cNvSpPr>
          <p:nvPr>
            <p:ph type="sldNum" sz="quarter" idx="8"/>
          </p:nvPr>
        </p:nvSpPr>
        <p:spPr/>
        <p:txBody>
          <a:bodyPr/>
          <a:lstStyle/>
          <a:p>
            <a:pPr lvl="0"/>
            <a:fld id="{461FCA76-257D-4B10-9521-1C2932CB9F09}" type="slidenum">
              <a:rPr lang="hu-HU" smtClean="0"/>
              <a:t>23</a:t>
            </a:fld>
            <a:endParaRPr lang="et-E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85E0804-5221-4A99-BF82-6F7B9AD92993}"/>
              </a:ext>
            </a:extLst>
          </p:cNvPr>
          <p:cNvSpPr txBox="1">
            <a:spLocks noGrp="1"/>
          </p:cNvSpPr>
          <p:nvPr>
            <p:ph type="body" idx="4294967295"/>
          </p:nvPr>
        </p:nvSpPr>
        <p:spPr>
          <a:xfrm>
            <a:off x="671946" y="2261046"/>
            <a:ext cx="10171904" cy="4384081"/>
          </a:xfrm>
        </p:spPr>
        <p:txBody>
          <a:bodyPr/>
          <a:lstStyle/>
          <a:p>
            <a:pPr lvl="0">
              <a:buNone/>
            </a:pPr>
            <a:r>
              <a:rPr lang="et-EE" dirty="0"/>
              <a:t>Koostöö EPPO ja liikmesriigi asutuste vahel</a:t>
            </a:r>
          </a:p>
          <a:p>
            <a:pPr lvl="0">
              <a:buNone/>
            </a:pPr>
            <a:r>
              <a:rPr lang="et-EE" dirty="0"/>
              <a:t>Erinevad koostöö tasemed</a:t>
            </a:r>
          </a:p>
          <a:p>
            <a:pPr lvl="0">
              <a:buNone/>
            </a:pPr>
            <a:r>
              <a:rPr lang="et-EE" dirty="0"/>
              <a:t>Infovoog</a:t>
            </a:r>
          </a:p>
          <a:p>
            <a:pPr lvl="0">
              <a:buNone/>
            </a:pPr>
            <a:r>
              <a:rPr lang="et-EE" dirty="0"/>
              <a:t>Operatiivne</a:t>
            </a:r>
          </a:p>
          <a:p>
            <a:pPr lvl="0">
              <a:buNone/>
            </a:pPr>
            <a:endParaRPr lang="et-EE" dirty="0"/>
          </a:p>
          <a:p>
            <a:pPr lvl="0">
              <a:buNone/>
            </a:pPr>
            <a:endParaRPr lang="et-EE" dirty="0"/>
          </a:p>
        </p:txBody>
      </p:sp>
      <p:sp>
        <p:nvSpPr>
          <p:cNvPr id="3" name="Titolo 1">
            <a:extLst>
              <a:ext uri="{FF2B5EF4-FFF2-40B4-BE49-F238E27FC236}">
                <a16:creationId xmlns:a16="http://schemas.microsoft.com/office/drawing/2014/main" id="{02EA26EF-B0DF-4727-9BB6-2EF0F9B307A5}"/>
              </a:ext>
            </a:extLst>
          </p:cNvPr>
          <p:cNvSpPr txBox="1">
            <a:spLocks noGrp="1"/>
          </p:cNvSpPr>
          <p:nvPr>
            <p:ph type="title" idx="4294967295"/>
          </p:nvPr>
        </p:nvSpPr>
        <p:spPr>
          <a:xfrm>
            <a:off x="671946" y="301322"/>
            <a:ext cx="12095052" cy="1261798"/>
          </a:xfrm>
        </p:spPr>
        <p:txBody>
          <a:bodyPr/>
          <a:lstStyle/>
          <a:p>
            <a:pPr lvl="0"/>
            <a:r>
              <a:rPr lang="et-EE" b="1"/>
              <a:t>Üldpõhimõte</a:t>
            </a:r>
          </a:p>
        </p:txBody>
      </p:sp>
      <p:sp>
        <p:nvSpPr>
          <p:cNvPr id="5" name="Dia számának helye 4">
            <a:extLst>
              <a:ext uri="{FF2B5EF4-FFF2-40B4-BE49-F238E27FC236}">
                <a16:creationId xmlns:a16="http://schemas.microsoft.com/office/drawing/2014/main" id="{868C85DB-A1FA-4760-A570-AB7AD3EA87AA}"/>
              </a:ext>
            </a:extLst>
          </p:cNvPr>
          <p:cNvSpPr>
            <a:spLocks noGrp="1"/>
          </p:cNvSpPr>
          <p:nvPr>
            <p:ph type="sldNum" sz="quarter" idx="8"/>
          </p:nvPr>
        </p:nvSpPr>
        <p:spPr/>
        <p:txBody>
          <a:bodyPr/>
          <a:lstStyle/>
          <a:p>
            <a:pPr lvl="0"/>
            <a:fld id="{461FCA76-257D-4B10-9521-1C2932CB9F09}" type="slidenum">
              <a:rPr lang="hu-HU" smtClean="0"/>
              <a:t>3</a:t>
            </a:fld>
            <a:endParaRPr lang="et-E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4BDD5CC-0B51-4B5B-BAC5-57914452B1CB}"/>
              </a:ext>
            </a:extLst>
          </p:cNvPr>
          <p:cNvSpPr txBox="1">
            <a:spLocks noGrp="1"/>
          </p:cNvSpPr>
          <p:nvPr>
            <p:ph type="body" idx="4294967295"/>
          </p:nvPr>
        </p:nvSpPr>
        <p:spPr>
          <a:xfrm>
            <a:off x="671946" y="2175083"/>
            <a:ext cx="10242239" cy="4384081"/>
          </a:xfrm>
        </p:spPr>
        <p:txBody>
          <a:bodyPr/>
          <a:lstStyle/>
          <a:p>
            <a:pPr lvl="0" algn="just">
              <a:buNone/>
            </a:pPr>
            <a:r>
              <a:rPr lang="et-EE" dirty="0"/>
              <a:t>Liikmesriigi asutused edastavad EPPOle viivituseta infot tema pädevuses olevate kuritegude kohta.</a:t>
            </a:r>
          </a:p>
          <a:p>
            <a:pPr lvl="0" algn="just">
              <a:buNone/>
            </a:pPr>
            <a:r>
              <a:rPr lang="et-EE" dirty="0"/>
              <a:t>Liikmesriigi asutused peavad järgima olemasolevaid teatamisprotseduure ja olema kehtestanud tõhusad mehhanismid nendeni jõudnud süüdistuste esmaseks hindamiseks.</a:t>
            </a:r>
          </a:p>
          <a:p>
            <a:pPr lvl="0">
              <a:buNone/>
            </a:pPr>
            <a:endParaRPr lang="et-EE" dirty="0"/>
          </a:p>
          <a:p>
            <a:pPr lvl="0">
              <a:buNone/>
            </a:pPr>
            <a:endParaRPr lang="et-EE" dirty="0"/>
          </a:p>
        </p:txBody>
      </p:sp>
      <p:sp>
        <p:nvSpPr>
          <p:cNvPr id="3" name="Titolo 1">
            <a:extLst>
              <a:ext uri="{FF2B5EF4-FFF2-40B4-BE49-F238E27FC236}">
                <a16:creationId xmlns:a16="http://schemas.microsoft.com/office/drawing/2014/main" id="{A6BE62CD-8C33-4C97-91F8-9F6ABB24F058}"/>
              </a:ext>
            </a:extLst>
          </p:cNvPr>
          <p:cNvSpPr txBox="1">
            <a:spLocks noGrp="1"/>
          </p:cNvSpPr>
          <p:nvPr>
            <p:ph type="title" idx="4294967295"/>
          </p:nvPr>
        </p:nvSpPr>
        <p:spPr>
          <a:xfrm>
            <a:off x="671946" y="301322"/>
            <a:ext cx="12095052" cy="1261798"/>
          </a:xfrm>
        </p:spPr>
        <p:txBody>
          <a:bodyPr/>
          <a:lstStyle/>
          <a:p>
            <a:pPr lvl="0"/>
            <a:r>
              <a:rPr lang="et-EE" b="1"/>
              <a:t>Infovoog</a:t>
            </a:r>
          </a:p>
        </p:txBody>
      </p:sp>
      <p:sp>
        <p:nvSpPr>
          <p:cNvPr id="5" name="Dia számának helye 4">
            <a:extLst>
              <a:ext uri="{FF2B5EF4-FFF2-40B4-BE49-F238E27FC236}">
                <a16:creationId xmlns:a16="http://schemas.microsoft.com/office/drawing/2014/main" id="{926A7F46-7C8B-4368-A6C1-5880819F1642}"/>
              </a:ext>
            </a:extLst>
          </p:cNvPr>
          <p:cNvSpPr>
            <a:spLocks noGrp="1"/>
          </p:cNvSpPr>
          <p:nvPr>
            <p:ph type="sldNum" sz="quarter" idx="8"/>
          </p:nvPr>
        </p:nvSpPr>
        <p:spPr/>
        <p:txBody>
          <a:bodyPr/>
          <a:lstStyle/>
          <a:p>
            <a:pPr lvl="0"/>
            <a:fld id="{461FCA76-257D-4B10-9521-1C2932CB9F09}" type="slidenum">
              <a:rPr lang="hu-HU" smtClean="0"/>
              <a:t>4</a:t>
            </a:fld>
            <a:endParaRPr lang="et-E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577B43F-C1DF-4101-9893-FD005D4C69BE}"/>
              </a:ext>
            </a:extLst>
          </p:cNvPr>
          <p:cNvSpPr txBox="1">
            <a:spLocks noGrp="1"/>
          </p:cNvSpPr>
          <p:nvPr>
            <p:ph type="body" idx="4294967295"/>
          </p:nvPr>
        </p:nvSpPr>
        <p:spPr>
          <a:xfrm>
            <a:off x="671946" y="2423434"/>
            <a:ext cx="9304392" cy="4384081"/>
          </a:xfrm>
        </p:spPr>
        <p:txBody>
          <a:bodyPr/>
          <a:lstStyle/>
          <a:p>
            <a:pPr lvl="0" algn="just">
              <a:buNone/>
            </a:pPr>
            <a:r>
              <a:rPr lang="et-EE" dirty="0"/>
              <a:t>Väljendi „liikmesriigi asutused“ tähendus: igasugune õiguskaitseasutus</a:t>
            </a:r>
          </a:p>
          <a:p>
            <a:pPr lvl="0" algn="just">
              <a:buNone/>
            </a:pPr>
            <a:r>
              <a:rPr lang="et-EE" dirty="0"/>
              <a:t>Politsei, finantspolitsei, toll, maksuamet, ELi vahendite jagamisega tegelevad asutused, ministeeriumid</a:t>
            </a:r>
          </a:p>
          <a:p>
            <a:pPr lvl="0">
              <a:buNone/>
            </a:pPr>
            <a:endParaRPr lang="et-EE" dirty="0"/>
          </a:p>
          <a:p>
            <a:pPr lvl="0">
              <a:buNone/>
            </a:pPr>
            <a:endParaRPr lang="et-EE" dirty="0"/>
          </a:p>
        </p:txBody>
      </p:sp>
      <p:sp>
        <p:nvSpPr>
          <p:cNvPr id="3" name="Titolo 1">
            <a:extLst>
              <a:ext uri="{FF2B5EF4-FFF2-40B4-BE49-F238E27FC236}">
                <a16:creationId xmlns:a16="http://schemas.microsoft.com/office/drawing/2014/main" id="{AF7800B5-5D29-42BD-B46C-6ADE01D8E35A}"/>
              </a:ext>
            </a:extLst>
          </p:cNvPr>
          <p:cNvSpPr txBox="1">
            <a:spLocks noGrp="1"/>
          </p:cNvSpPr>
          <p:nvPr>
            <p:ph type="title" idx="4294967295"/>
          </p:nvPr>
        </p:nvSpPr>
        <p:spPr>
          <a:xfrm>
            <a:off x="671946" y="301322"/>
            <a:ext cx="12095052" cy="1261798"/>
          </a:xfrm>
        </p:spPr>
        <p:txBody>
          <a:bodyPr/>
          <a:lstStyle/>
          <a:p>
            <a:pPr lvl="0"/>
            <a:r>
              <a:rPr lang="et-EE" b="1"/>
              <a:t>Infovoog</a:t>
            </a:r>
          </a:p>
        </p:txBody>
      </p:sp>
      <p:sp>
        <p:nvSpPr>
          <p:cNvPr id="5" name="Dia számának helye 4">
            <a:extLst>
              <a:ext uri="{FF2B5EF4-FFF2-40B4-BE49-F238E27FC236}">
                <a16:creationId xmlns:a16="http://schemas.microsoft.com/office/drawing/2014/main" id="{2AEC09D2-B3B2-4782-B0E4-019EB8EE9268}"/>
              </a:ext>
            </a:extLst>
          </p:cNvPr>
          <p:cNvSpPr>
            <a:spLocks noGrp="1"/>
          </p:cNvSpPr>
          <p:nvPr>
            <p:ph type="sldNum" sz="quarter" idx="8"/>
          </p:nvPr>
        </p:nvSpPr>
        <p:spPr/>
        <p:txBody>
          <a:bodyPr/>
          <a:lstStyle/>
          <a:p>
            <a:pPr lvl="0"/>
            <a:fld id="{461FCA76-257D-4B10-9521-1C2932CB9F09}" type="slidenum">
              <a:rPr lang="hu-HU" smtClean="0"/>
              <a:t>5</a:t>
            </a:fld>
            <a:endParaRPr lang="et-E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9CBCFA2-FD1C-469D-9E6E-79FF5FBAD7D0}"/>
              </a:ext>
            </a:extLst>
          </p:cNvPr>
          <p:cNvSpPr txBox="1">
            <a:spLocks noGrp="1"/>
          </p:cNvSpPr>
          <p:nvPr>
            <p:ph type="body" idx="4294967295"/>
          </p:nvPr>
        </p:nvSpPr>
        <p:spPr>
          <a:xfrm>
            <a:off x="671946" y="2092869"/>
            <a:ext cx="10865293" cy="4384081"/>
          </a:xfrm>
        </p:spPr>
        <p:txBody>
          <a:bodyPr/>
          <a:lstStyle/>
          <a:p>
            <a:pPr lvl="0" algn="just">
              <a:buNone/>
            </a:pPr>
            <a:r>
              <a:rPr lang="et-EE" dirty="0"/>
              <a:t>Kui liikmesriigi kohus või õiguskaitseasutus algatab uurimise seoses mõne EPPO pädevuses oleva kriminaalkuriteoga või kui mis tahes hetkel pärast uurimise algatamist selgub liikmesriigi pädevale kohtu- või õiguskaitseasutusele, et uurimise puhul on tegemist niisuguse kuriteoga, peab asutus põhjendamatu viivituseta sellest EPPOt teavitama, et viimane saaks otsustada, kas kasutada oma evokatsiooniõigust</a:t>
            </a:r>
          </a:p>
        </p:txBody>
      </p:sp>
      <p:sp>
        <p:nvSpPr>
          <p:cNvPr id="3" name="Titolo 1">
            <a:extLst>
              <a:ext uri="{FF2B5EF4-FFF2-40B4-BE49-F238E27FC236}">
                <a16:creationId xmlns:a16="http://schemas.microsoft.com/office/drawing/2014/main" id="{6E720F5E-92AE-4B36-8740-C9DA1A2AE441}"/>
              </a:ext>
            </a:extLst>
          </p:cNvPr>
          <p:cNvSpPr txBox="1">
            <a:spLocks noGrp="1"/>
          </p:cNvSpPr>
          <p:nvPr>
            <p:ph type="title" idx="4294967295"/>
          </p:nvPr>
        </p:nvSpPr>
        <p:spPr>
          <a:xfrm>
            <a:off x="671946" y="301322"/>
            <a:ext cx="12095052" cy="1261798"/>
          </a:xfrm>
        </p:spPr>
        <p:txBody>
          <a:bodyPr/>
          <a:lstStyle/>
          <a:p>
            <a:pPr lvl="0"/>
            <a:r>
              <a:rPr lang="et-EE" b="1"/>
              <a:t>Infovoog</a:t>
            </a:r>
          </a:p>
        </p:txBody>
      </p:sp>
      <p:sp>
        <p:nvSpPr>
          <p:cNvPr id="5" name="Dia számának helye 4">
            <a:extLst>
              <a:ext uri="{FF2B5EF4-FFF2-40B4-BE49-F238E27FC236}">
                <a16:creationId xmlns:a16="http://schemas.microsoft.com/office/drawing/2014/main" id="{CB60B7C4-EA12-4AD8-B6EA-A2F6C30BF98D}"/>
              </a:ext>
            </a:extLst>
          </p:cNvPr>
          <p:cNvSpPr>
            <a:spLocks noGrp="1"/>
          </p:cNvSpPr>
          <p:nvPr>
            <p:ph type="sldNum" sz="quarter" idx="8"/>
          </p:nvPr>
        </p:nvSpPr>
        <p:spPr/>
        <p:txBody>
          <a:bodyPr/>
          <a:lstStyle/>
          <a:p>
            <a:pPr lvl="0"/>
            <a:fld id="{461FCA76-257D-4B10-9521-1C2932CB9F09}" type="slidenum">
              <a:rPr lang="hu-HU" smtClean="0"/>
              <a:t>6</a:t>
            </a:fld>
            <a:endParaRPr lang="et-E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53B1ACA-C58E-4D98-9E04-257F845FDF74}"/>
              </a:ext>
            </a:extLst>
          </p:cNvPr>
          <p:cNvSpPr txBox="1">
            <a:spLocks noGrp="1"/>
          </p:cNvSpPr>
          <p:nvPr>
            <p:ph type="body" idx="4294967295"/>
          </p:nvPr>
        </p:nvSpPr>
        <p:spPr>
          <a:xfrm>
            <a:off x="671946" y="2092869"/>
            <a:ext cx="10854010" cy="4384081"/>
          </a:xfrm>
        </p:spPr>
        <p:txBody>
          <a:bodyPr/>
          <a:lstStyle/>
          <a:p>
            <a:pPr lvl="0" algn="just">
              <a:lnSpc>
                <a:spcPct val="80000"/>
              </a:lnSpc>
              <a:buNone/>
            </a:pPr>
            <a:r>
              <a:rPr lang="et-EE" dirty="0"/>
              <a:t>Kui liikmesriigi kohtu- või õiguskaitseasutus algatab uurimise seoses artiklis 22 määratletud kriminaalkuriteoga ja leiab, et EPPO pädevus artikli 25(3) alusel ei kohaldu, peab ta sellest EPPOt teavitama.</a:t>
            </a:r>
          </a:p>
          <a:p>
            <a:pPr lvl="0" algn="just">
              <a:lnSpc>
                <a:spcPct val="80000"/>
              </a:lnSpc>
              <a:buNone/>
            </a:pPr>
            <a:r>
              <a:rPr lang="et-EE" dirty="0"/>
              <a:t>Raport peab sisaldama vähemalt faktide kirjeldust, sealhulgas tekitatud (või tõenäoliselt tekitatava) kahju hinnangut, võimalikku õigusalast kvalifikatsiooni ja olemasolevat infot võimalike ohvrite, kahtlusaluste ning muude seotud isikute kohta.</a:t>
            </a:r>
          </a:p>
        </p:txBody>
      </p:sp>
      <p:sp>
        <p:nvSpPr>
          <p:cNvPr id="3" name="Titolo 1">
            <a:extLst>
              <a:ext uri="{FF2B5EF4-FFF2-40B4-BE49-F238E27FC236}">
                <a16:creationId xmlns:a16="http://schemas.microsoft.com/office/drawing/2014/main" id="{FB37C4D2-4EE0-40DD-A87F-703C14276519}"/>
              </a:ext>
            </a:extLst>
          </p:cNvPr>
          <p:cNvSpPr txBox="1">
            <a:spLocks noGrp="1"/>
          </p:cNvSpPr>
          <p:nvPr>
            <p:ph type="title" idx="4294967295"/>
          </p:nvPr>
        </p:nvSpPr>
        <p:spPr>
          <a:xfrm>
            <a:off x="671946" y="301322"/>
            <a:ext cx="12095052" cy="1261798"/>
          </a:xfrm>
        </p:spPr>
        <p:txBody>
          <a:bodyPr/>
          <a:lstStyle/>
          <a:p>
            <a:pPr lvl="0"/>
            <a:r>
              <a:rPr lang="et-EE" b="1"/>
              <a:t>Infovoog</a:t>
            </a:r>
          </a:p>
        </p:txBody>
      </p:sp>
      <p:sp>
        <p:nvSpPr>
          <p:cNvPr id="5" name="Dia számának helye 4">
            <a:extLst>
              <a:ext uri="{FF2B5EF4-FFF2-40B4-BE49-F238E27FC236}">
                <a16:creationId xmlns:a16="http://schemas.microsoft.com/office/drawing/2014/main" id="{E0695101-8B8D-41CF-8119-3E839AFAE125}"/>
              </a:ext>
            </a:extLst>
          </p:cNvPr>
          <p:cNvSpPr>
            <a:spLocks noGrp="1"/>
          </p:cNvSpPr>
          <p:nvPr>
            <p:ph type="sldNum" sz="quarter" idx="8"/>
          </p:nvPr>
        </p:nvSpPr>
        <p:spPr/>
        <p:txBody>
          <a:bodyPr/>
          <a:lstStyle/>
          <a:p>
            <a:pPr lvl="0"/>
            <a:fld id="{461FCA76-257D-4B10-9521-1C2932CB9F09}" type="slidenum">
              <a:rPr lang="hu-HU" smtClean="0"/>
              <a:t>7</a:t>
            </a:fld>
            <a:endParaRPr lang="et-E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A47C60B4-56CE-4DEE-A951-844AC6823B96}"/>
              </a:ext>
            </a:extLst>
          </p:cNvPr>
          <p:cNvSpPr txBox="1">
            <a:spLocks noGrp="1"/>
          </p:cNvSpPr>
          <p:nvPr>
            <p:ph type="body" idx="4294967295"/>
          </p:nvPr>
        </p:nvSpPr>
        <p:spPr>
          <a:xfrm>
            <a:off x="671946" y="2446010"/>
            <a:ext cx="10831433" cy="4384081"/>
          </a:xfrm>
        </p:spPr>
        <p:txBody>
          <a:bodyPr/>
          <a:lstStyle/>
          <a:p>
            <a:pPr lvl="0" algn="just">
              <a:buNone/>
            </a:pPr>
            <a:r>
              <a:rPr lang="et-EE" dirty="0"/>
              <a:t>Kui EPPO saab teada, et on toimunud võimalik kriminaalkuritegu, mis ei ole EPPO pädevuses, peab ta põhjendamatu viivituseta liikmesriigi pädevaid asutusi teavitama ja kõik asjakohased tõendid neile edastama.</a:t>
            </a:r>
          </a:p>
        </p:txBody>
      </p:sp>
      <p:sp>
        <p:nvSpPr>
          <p:cNvPr id="3" name="Titolo 1">
            <a:extLst>
              <a:ext uri="{FF2B5EF4-FFF2-40B4-BE49-F238E27FC236}">
                <a16:creationId xmlns:a16="http://schemas.microsoft.com/office/drawing/2014/main" id="{15DDE8C1-0988-46E8-AF43-C47D5CA37E26}"/>
              </a:ext>
            </a:extLst>
          </p:cNvPr>
          <p:cNvSpPr txBox="1">
            <a:spLocks noGrp="1"/>
          </p:cNvSpPr>
          <p:nvPr>
            <p:ph type="title" idx="4294967295"/>
          </p:nvPr>
        </p:nvSpPr>
        <p:spPr>
          <a:xfrm>
            <a:off x="671946" y="301322"/>
            <a:ext cx="12095052" cy="1261798"/>
          </a:xfrm>
        </p:spPr>
        <p:txBody>
          <a:bodyPr/>
          <a:lstStyle/>
          <a:p>
            <a:pPr lvl="0"/>
            <a:r>
              <a:rPr lang="et-EE" b="1"/>
              <a:t>Infovoog</a:t>
            </a:r>
          </a:p>
        </p:txBody>
      </p:sp>
      <p:sp>
        <p:nvSpPr>
          <p:cNvPr id="5" name="Dia számának helye 4">
            <a:extLst>
              <a:ext uri="{FF2B5EF4-FFF2-40B4-BE49-F238E27FC236}">
                <a16:creationId xmlns:a16="http://schemas.microsoft.com/office/drawing/2014/main" id="{686CE39C-53E0-4FEC-919F-90C569EDCBC9}"/>
              </a:ext>
            </a:extLst>
          </p:cNvPr>
          <p:cNvSpPr>
            <a:spLocks noGrp="1"/>
          </p:cNvSpPr>
          <p:nvPr>
            <p:ph type="sldNum" sz="quarter" idx="8"/>
          </p:nvPr>
        </p:nvSpPr>
        <p:spPr/>
        <p:txBody>
          <a:bodyPr/>
          <a:lstStyle/>
          <a:p>
            <a:pPr lvl="0"/>
            <a:fld id="{461FCA76-257D-4B10-9521-1C2932CB9F09}" type="slidenum">
              <a:rPr lang="hu-HU" smtClean="0"/>
              <a:t>8</a:t>
            </a:fld>
            <a:endParaRPr lang="et-E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DD530BD1-F827-4994-BE2F-A43C59BCFABB}"/>
              </a:ext>
            </a:extLst>
          </p:cNvPr>
          <p:cNvSpPr txBox="1">
            <a:spLocks noGrp="1"/>
          </p:cNvSpPr>
          <p:nvPr>
            <p:ph type="body" idx="4294967295"/>
          </p:nvPr>
        </p:nvSpPr>
        <p:spPr>
          <a:xfrm>
            <a:off x="671946" y="2487981"/>
            <a:ext cx="10910456" cy="3100017"/>
          </a:xfrm>
        </p:spPr>
        <p:txBody>
          <a:bodyPr/>
          <a:lstStyle/>
          <a:p>
            <a:pPr lvl="0" algn="just">
              <a:buNone/>
            </a:pPr>
            <a:r>
              <a:rPr lang="et-EE" dirty="0"/>
              <a:t>Erijuhtudel võib EPPO küsida liikmesriikide asutustelt vajalikku lisateavet.</a:t>
            </a:r>
          </a:p>
        </p:txBody>
      </p:sp>
      <p:sp>
        <p:nvSpPr>
          <p:cNvPr id="3" name="Titolo 1">
            <a:extLst>
              <a:ext uri="{FF2B5EF4-FFF2-40B4-BE49-F238E27FC236}">
                <a16:creationId xmlns:a16="http://schemas.microsoft.com/office/drawing/2014/main" id="{47A5478A-38F5-468A-9A83-8922D9573A31}"/>
              </a:ext>
            </a:extLst>
          </p:cNvPr>
          <p:cNvSpPr txBox="1">
            <a:spLocks noGrp="1"/>
          </p:cNvSpPr>
          <p:nvPr>
            <p:ph type="title" idx="4294967295"/>
          </p:nvPr>
        </p:nvSpPr>
        <p:spPr>
          <a:xfrm>
            <a:off x="671946" y="301322"/>
            <a:ext cx="12095052" cy="1261798"/>
          </a:xfrm>
        </p:spPr>
        <p:txBody>
          <a:bodyPr/>
          <a:lstStyle/>
          <a:p>
            <a:pPr lvl="0"/>
            <a:r>
              <a:rPr lang="et-EE" b="1"/>
              <a:t>Infovoog</a:t>
            </a:r>
          </a:p>
        </p:txBody>
      </p:sp>
      <p:sp>
        <p:nvSpPr>
          <p:cNvPr id="5" name="Dia számának helye 4">
            <a:extLst>
              <a:ext uri="{FF2B5EF4-FFF2-40B4-BE49-F238E27FC236}">
                <a16:creationId xmlns:a16="http://schemas.microsoft.com/office/drawing/2014/main" id="{C8BCB0C4-5122-477B-94B4-F63A0C2C9958}"/>
              </a:ext>
            </a:extLst>
          </p:cNvPr>
          <p:cNvSpPr>
            <a:spLocks noGrp="1"/>
          </p:cNvSpPr>
          <p:nvPr>
            <p:ph type="sldNum" sz="quarter" idx="8"/>
          </p:nvPr>
        </p:nvSpPr>
        <p:spPr/>
        <p:txBody>
          <a:bodyPr/>
          <a:lstStyle/>
          <a:p>
            <a:pPr lvl="0"/>
            <a:fld id="{461FCA76-257D-4B10-9521-1C2932CB9F09}" type="slidenum">
              <a:rPr lang="hu-HU" smtClean="0"/>
              <a:t>9</a:t>
            </a:fld>
            <a:endParaRPr lang="et-EE"/>
          </a:p>
        </p:txBody>
      </p:sp>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29</TotalTime>
  <Words>1192</Words>
  <Application>Microsoft Office PowerPoint</Application>
  <PresentationFormat>Custom</PresentationFormat>
  <Paragraphs>193</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Liberation Sans</vt:lpstr>
      <vt:lpstr>Liberation Serif</vt:lpstr>
      <vt:lpstr>Times New Roman</vt:lpstr>
      <vt:lpstr>Predefinito</vt:lpstr>
      <vt:lpstr>Koostöö liikmesriigi asutustega</vt:lpstr>
      <vt:lpstr>Sissejuhatus</vt:lpstr>
      <vt:lpstr>Üldpõhimõte</vt:lpstr>
      <vt:lpstr>Infovoog</vt:lpstr>
      <vt:lpstr>Infovoog</vt:lpstr>
      <vt:lpstr>Infovoog</vt:lpstr>
      <vt:lpstr>Infovoog</vt:lpstr>
      <vt:lpstr>Infovoog</vt:lpstr>
      <vt:lpstr>Infovoog</vt:lpstr>
      <vt:lpstr>Infovoog</vt:lpstr>
      <vt:lpstr>Operatiivkoostöö – tegutsemisest hoidumine</vt:lpstr>
      <vt:lpstr>Operatiivkoostöö – evokatsiooniõigus</vt:lpstr>
      <vt:lpstr>Operatiivkoostöö – evokatsiooniõigus</vt:lpstr>
      <vt:lpstr>Operatiivkoostöö – evokatsiooniõigus</vt:lpstr>
      <vt:lpstr>Operatiivkoostöö</vt:lpstr>
      <vt:lpstr>Operatiivkoostöö</vt:lpstr>
      <vt:lpstr>Operatiivkoostöö</vt:lpstr>
      <vt:lpstr>Operatiivkoostöö – juhtumite üleandmine</vt:lpstr>
      <vt:lpstr>Operatiivkoostöö – juhtumite üleandmine</vt:lpstr>
      <vt:lpstr>Operatiivkoostöö – juhtumite üleandmine</vt:lpstr>
      <vt:lpstr>Operatiivkoostöö – juhtumite üleandmine</vt:lpstr>
      <vt:lpstr>Operatiivkoostöö – juhtumite üleandmine</vt:lpstr>
      <vt:lpstr>Operatiivkoostöö – juhtumite üleandmine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Piret Paukštys</dc:creator>
  <cp:lastModifiedBy>Liisa Mets</cp:lastModifiedBy>
  <cp:revision>117</cp:revision>
  <dcterms:created xsi:type="dcterms:W3CDTF">2018-09-15T11:59:51Z</dcterms:created>
  <dcterms:modified xsi:type="dcterms:W3CDTF">2022-02-10T11:36:27Z</dcterms:modified>
</cp:coreProperties>
</file>